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738" r:id="rId5"/>
    <p:sldId id="301" r:id="rId6"/>
    <p:sldId id="300" r:id="rId7"/>
    <p:sldId id="759" r:id="rId8"/>
    <p:sldId id="760" r:id="rId9"/>
    <p:sldId id="764" r:id="rId10"/>
    <p:sldId id="808" r:id="rId11"/>
    <p:sldId id="809" r:id="rId12"/>
    <p:sldId id="765" r:id="rId13"/>
    <p:sldId id="770" r:id="rId14"/>
    <p:sldId id="774" r:id="rId15"/>
    <p:sldId id="775" r:id="rId16"/>
    <p:sldId id="776" r:id="rId17"/>
    <p:sldId id="777" r:id="rId18"/>
    <p:sldId id="771" r:id="rId19"/>
    <p:sldId id="778" r:id="rId20"/>
    <p:sldId id="779" r:id="rId21"/>
    <p:sldId id="780" r:id="rId22"/>
    <p:sldId id="781" r:id="rId23"/>
    <p:sldId id="782" r:id="rId24"/>
    <p:sldId id="768" r:id="rId25"/>
    <p:sldId id="783" r:id="rId26"/>
    <p:sldId id="788" r:id="rId27"/>
    <p:sldId id="784" r:id="rId28"/>
    <p:sldId id="769" r:id="rId29"/>
    <p:sldId id="807" r:id="rId30"/>
    <p:sldId id="796" r:id="rId31"/>
    <p:sldId id="793" r:id="rId32"/>
    <p:sldId id="794" r:id="rId33"/>
    <p:sldId id="795" r:id="rId34"/>
    <p:sldId id="766" r:id="rId35"/>
    <p:sldId id="789" r:id="rId36"/>
    <p:sldId id="790" r:id="rId37"/>
    <p:sldId id="804" r:id="rId38"/>
    <p:sldId id="797" r:id="rId39"/>
    <p:sldId id="798" r:id="rId40"/>
    <p:sldId id="799" r:id="rId41"/>
    <p:sldId id="800" r:id="rId42"/>
    <p:sldId id="805" r:id="rId43"/>
    <p:sldId id="767" r:id="rId44"/>
    <p:sldId id="762" r:id="rId45"/>
    <p:sldId id="806" r:id="rId46"/>
    <p:sldId id="758" r:id="rId4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 Kuznetsov" initials="DK" lastIdx="1" clrIdx="0">
    <p:extLst>
      <p:ext uri="{19B8F6BF-5375-455C-9EA6-DF929625EA0E}">
        <p15:presenceInfo xmlns:p15="http://schemas.microsoft.com/office/powerpoint/2012/main" userId="435b218c415d33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5226" autoAdjust="0"/>
  </p:normalViewPr>
  <p:slideViewPr>
    <p:cSldViewPr snapToObjects="1">
      <p:cViewPr varScale="1">
        <p:scale>
          <a:sx n="86" d="100"/>
          <a:sy n="86" d="100"/>
        </p:scale>
        <p:origin x="67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0" d="100"/>
          <a:sy n="60" d="100"/>
        </p:scale>
        <p:origin x="327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t_systems\trade_project\Lit_review_trade_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Precision of BERT model is about 0.8-0.9 for event types with larger number of </a:t>
            </a:r>
            <a:r>
              <a:rPr lang="en-US" dirty="0" err="1"/>
              <a:t>observaions</a:t>
            </a:r>
            <a:r>
              <a:rPr lang="en-US" dirty="0"/>
              <a:t> in validation set.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BERT!$J$1</c:f>
              <c:strCache>
                <c:ptCount val="1"/>
                <c:pt idx="0">
                  <c:v>support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xVal>
            <c:numRef>
              <c:f>BERT!$I$2:$I$20</c:f>
              <c:numCache>
                <c:formatCode>General</c:formatCode>
                <c:ptCount val="19"/>
                <c:pt idx="1">
                  <c:v>0.93</c:v>
                </c:pt>
                <c:pt idx="2">
                  <c:v>0.9</c:v>
                </c:pt>
                <c:pt idx="3">
                  <c:v>0.93</c:v>
                </c:pt>
                <c:pt idx="4">
                  <c:v>0.8</c:v>
                </c:pt>
                <c:pt idx="5">
                  <c:v>0.92</c:v>
                </c:pt>
                <c:pt idx="6">
                  <c:v>0.73</c:v>
                </c:pt>
                <c:pt idx="7">
                  <c:v>0.94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0.84</c:v>
                </c:pt>
                <c:pt idx="12">
                  <c:v>0.6</c:v>
                </c:pt>
                <c:pt idx="13">
                  <c:v>0.79</c:v>
                </c:pt>
                <c:pt idx="14">
                  <c:v>1</c:v>
                </c:pt>
                <c:pt idx="15">
                  <c:v>0.75</c:v>
                </c:pt>
                <c:pt idx="16">
                  <c:v>1</c:v>
                </c:pt>
                <c:pt idx="17">
                  <c:v>0.93</c:v>
                </c:pt>
                <c:pt idx="18">
                  <c:v>1</c:v>
                </c:pt>
              </c:numCache>
            </c:numRef>
          </c:xVal>
          <c:yVal>
            <c:numRef>
              <c:f>BERT!$J$2:$J$20</c:f>
              <c:numCache>
                <c:formatCode>General</c:formatCode>
                <c:ptCount val="19"/>
                <c:pt idx="1">
                  <c:v>29</c:v>
                </c:pt>
                <c:pt idx="2">
                  <c:v>24</c:v>
                </c:pt>
                <c:pt idx="3">
                  <c:v>13</c:v>
                </c:pt>
                <c:pt idx="4">
                  <c:v>4</c:v>
                </c:pt>
                <c:pt idx="5">
                  <c:v>11</c:v>
                </c:pt>
                <c:pt idx="6">
                  <c:v>9</c:v>
                </c:pt>
                <c:pt idx="7">
                  <c:v>19</c:v>
                </c:pt>
                <c:pt idx="8">
                  <c:v>27</c:v>
                </c:pt>
                <c:pt idx="9">
                  <c:v>18</c:v>
                </c:pt>
                <c:pt idx="10">
                  <c:v>4</c:v>
                </c:pt>
                <c:pt idx="11">
                  <c:v>16</c:v>
                </c:pt>
                <c:pt idx="12">
                  <c:v>7</c:v>
                </c:pt>
                <c:pt idx="13">
                  <c:v>22</c:v>
                </c:pt>
                <c:pt idx="14">
                  <c:v>5</c:v>
                </c:pt>
                <c:pt idx="15">
                  <c:v>9</c:v>
                </c:pt>
                <c:pt idx="16">
                  <c:v>14</c:v>
                </c:pt>
                <c:pt idx="17">
                  <c:v>21</c:v>
                </c:pt>
                <c:pt idx="18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D1-44EC-8650-284B52FA3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78239"/>
        <c:axId val="39567839"/>
      </c:scatterChart>
      <c:valAx>
        <c:axId val="39578239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567839"/>
        <c:crosses val="autoZero"/>
        <c:crossBetween val="midCat"/>
      </c:valAx>
      <c:valAx>
        <c:axId val="39567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Observations in validation set for event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57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+mj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19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43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02715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43184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88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Add picture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A69EF6-EF93-45A3-A9B7-C46A6B428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8666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33E42C5-55A0-44A0-B835-B29D346A3D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B94746D-29AC-409F-BADE-C0034E3B37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418CF3-A8CB-408C-8864-A1DDF72B2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E84EEB3-306A-41A1-B674-DDE628F1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DAEC7F-F476-466F-A33C-436079B876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5D40ACC-FA4E-46B2-884C-F3A7572B3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1575CF4-409C-4EFC-98A9-0DF5A73A95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A58081-4684-4C20-81B2-346B86CABF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7C266E-F465-4F52-A33A-7F2032D95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F7967D3-1121-480D-BB7F-A01CAEF4F9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A2C594-D66A-43EC-8DD7-DD9E9FED3D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4C712031-8F26-4FDE-9063-FC35679AC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4FABAB7-727B-4DA4-B5A0-590E9C279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0279AEB-FA82-4D3C-AF94-7F1BD8F90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D0DE068-1920-4F0A-B57D-2D31545D7B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0F1DDC5-6312-4548-91EF-B0441D342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94045B6-CB11-4D8A-8088-F6C5A34285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D07DF44-4A89-44C8-A629-040FFC974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C891A1-FCA5-4369-8A7F-28268E849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9376" y="2934080"/>
            <a:ext cx="7742624" cy="2448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algn="r">
              <a:defRPr sz="1800">
                <a:solidFill>
                  <a:schemeClr val="bg1"/>
                </a:solidFill>
              </a:defRPr>
            </a:lvl2pPr>
          </a:lstStyle>
          <a:p>
            <a:r>
              <a:rPr lang="en-US" dirty="0"/>
              <a:t>We become what we behold. We shape our tools, and thereafter our tools shape us.</a:t>
            </a:r>
          </a:p>
          <a:p>
            <a:pPr lvl="1"/>
            <a:r>
              <a:rPr lang="en-US" dirty="0"/>
              <a:t>― Marshall McLuhan</a:t>
            </a:r>
          </a:p>
        </p:txBody>
      </p:sp>
      <p:sp>
        <p:nvSpPr>
          <p:cNvPr id="11" name="Rechteck 7">
            <a:extLst>
              <a:ext uri="{FF2B5EF4-FFF2-40B4-BE49-F238E27FC236}">
                <a16:creationId xmlns:a16="http://schemas.microsoft.com/office/drawing/2014/main" id="{062E7213-EC93-4A22-BED5-F48A1D2B9F4A}"/>
              </a:ext>
            </a:extLst>
          </p:cNvPr>
          <p:cNvSpPr/>
          <p:nvPr userDrawn="1"/>
        </p:nvSpPr>
        <p:spPr bwMode="black">
          <a:xfrm>
            <a:off x="1238250" y="2029842"/>
            <a:ext cx="1152000" cy="1584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lang="en-US" sz="199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CA9CFEE-69E7-4796-9B19-0309D2A5A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A804815-B2E2-429F-BAC7-88A933322B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3341751-5314-4E25-95C6-F8BEE920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A47F072-54B6-45E1-BC3C-1091C4662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A3FB00D-021D-436C-8F5A-7272DD362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6C0B2AB-143A-49B6-97F3-083F6B3C47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97AF30-21A1-4589-B77A-7798FC0A4D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8329" y="329403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806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EC9D4F-79FA-44F2-89CB-828F3C1FA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8666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F475D6-7C98-470E-B89B-593C711517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108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8688B2-A954-4A18-A75A-0650BD654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25E2E1-71FD-4121-8463-1E9067AA3A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5A74839A-514D-4A95-9C9B-BCB04772A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535817" y="6316466"/>
            <a:ext cx="688880" cy="4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D426AD-C0C9-46C1-8FEF-821965AAD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 news project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C6E2B6-7DEE-4AD3-A764-C09A9B97C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Daniil Kuznetsov</a:t>
            </a:r>
            <a:r>
              <a:rPr lang="ru-RU"/>
              <a:t> </a:t>
            </a:r>
            <a:r>
              <a:rPr lang="en-US"/>
              <a:t>|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68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sz="2800" dirty="0"/>
              <a:t>BERT</a:t>
            </a:r>
            <a:r>
              <a:rPr lang="ru-RU" sz="2800" dirty="0"/>
              <a:t> </a:t>
            </a:r>
            <a:r>
              <a:rPr lang="ru-RU" sz="2800" dirty="0" err="1"/>
              <a:t>предобучен</a:t>
            </a:r>
            <a:r>
              <a:rPr lang="ru-RU" sz="2800" dirty="0"/>
              <a:t>, но его можно </a:t>
            </a:r>
            <a:r>
              <a:rPr lang="ru-RU" sz="2800" dirty="0" err="1"/>
              <a:t>дообучить</a:t>
            </a:r>
            <a:r>
              <a:rPr lang="ru-RU" sz="2800" dirty="0"/>
              <a:t> на свои данные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4A5139-E4F0-43C3-AE1B-131A190CC6A7}"/>
              </a:ext>
            </a:extLst>
          </p:cNvPr>
          <p:cNvSpPr/>
          <p:nvPr/>
        </p:nvSpPr>
        <p:spPr>
          <a:xfrm>
            <a:off x="7678446" y="1720064"/>
            <a:ext cx="207737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manually labelled news for BERT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ACF8F-6496-411E-9175-3B3A8E472F25}"/>
              </a:ext>
            </a:extLst>
          </p:cNvPr>
          <p:cNvSpPr/>
          <p:nvPr/>
        </p:nvSpPr>
        <p:spPr>
          <a:xfrm>
            <a:off x="6405978" y="1720064"/>
            <a:ext cx="128134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4400" b="1" i="1" dirty="0">
                <a:solidFill>
                  <a:schemeClr val="tx1"/>
                </a:solidFill>
              </a:rPr>
              <a:t>760</a:t>
            </a:r>
            <a:endParaRPr lang="en-US" sz="4400" b="1" i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450E4BB-389E-4B61-8C2A-46C38AB9C789}"/>
              </a:ext>
            </a:extLst>
          </p:cNvPr>
          <p:cNvSpPr/>
          <p:nvPr/>
        </p:nvSpPr>
        <p:spPr>
          <a:xfrm>
            <a:off x="7678446" y="2598952"/>
            <a:ext cx="3701987" cy="87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is state-of-the-art machine learning technique for NLP tasks.</a:t>
            </a:r>
          </a:p>
          <a:p>
            <a:r>
              <a:rPr lang="en-US" dirty="0">
                <a:solidFill>
                  <a:schemeClr val="tx1"/>
                </a:solidFill>
              </a:rPr>
              <a:t>Pre-trained by Google (2018)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EAD254-D480-4989-8EF0-5DCA24584E6A}"/>
              </a:ext>
            </a:extLst>
          </p:cNvPr>
          <p:cNvSpPr/>
          <p:nvPr/>
        </p:nvSpPr>
        <p:spPr>
          <a:xfrm>
            <a:off x="5973932" y="2765407"/>
            <a:ext cx="17133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b="1" i="1" dirty="0">
                <a:solidFill>
                  <a:schemeClr val="tx1"/>
                </a:solidFill>
              </a:rPr>
              <a:t>BERT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C3A7D6-B070-4703-A394-FB5266AA959B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AEBDEA-C9D7-4874-B8A8-F2FD2128B562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DBAD47-B03E-4E4C-92D9-592580FAF995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7825D5-4C72-4AE5-995B-25512EA6B8D0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7F41A5-02C2-442E-9558-41F9BEA7A424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FEB9CD-7D96-4FA9-8AE6-FE8A972A9212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804E0A8-D624-4889-8F53-29AE612B4A5A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843C4-BCEA-483E-B47C-EA22C60FFE9A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sz="2800" dirty="0"/>
              <a:t>BERT performs 0.8-0.9 precision for almost all event types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BD632-8738-4EE2-AA32-87EB682D1EA2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729085-7106-4F5F-86CF-3BC48EF3F952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5129DD-0CB2-47B8-A76F-B3C80FD691AA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21725-6D54-4A11-A6C0-FE2E2790A3D5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2DF054-8BDA-4038-87ED-CF6A44854C4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803CA-5BD5-4F4C-B154-1B241FDC14A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290A2-F768-4CDF-9F42-F00212494D49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2ACE39-F5FD-4033-8621-63731E2FF5C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7DC8A32-CA45-4AE1-B08C-39FDF35BF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1599"/>
              </p:ext>
            </p:extLst>
          </p:nvPr>
        </p:nvGraphicFramePr>
        <p:xfrm>
          <a:off x="6096000" y="1268413"/>
          <a:ext cx="5472113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283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Предсказали </a:t>
            </a:r>
            <a:r>
              <a:rPr lang="en-US" sz="2800" dirty="0"/>
              <a:t>BERT’</a:t>
            </a:r>
            <a:r>
              <a:rPr lang="ru-RU" sz="2800" dirty="0"/>
              <a:t>ом тип события для остальных новостей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84F33-5070-4E57-9461-DAAA99A02403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672AA-43E8-4BA1-8D18-8C58F0FAE468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5BBA3-27F6-49B2-959E-7D0DC266B858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DAF8A-1D47-479A-B78A-5EB0861BF269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785826-B756-47FB-A36D-2E0C6C08687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1BB6EE-E64F-45EF-840D-6520BB72916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72202-9498-4A10-B830-959FA31A46A7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D92CB9-7AFF-491C-A80B-72C09C05917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DE4FA3C-BD6E-406B-B875-662798136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43979"/>
              </p:ext>
            </p:extLst>
          </p:nvPr>
        </p:nvGraphicFramePr>
        <p:xfrm>
          <a:off x="6096000" y="1830485"/>
          <a:ext cx="5761038" cy="151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1647">
                  <a:extLst>
                    <a:ext uri="{9D8B030D-6E8A-4147-A177-3AD203B41FA5}">
                      <a16:colId xmlns:a16="http://schemas.microsoft.com/office/drawing/2014/main" val="478519509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3905779632"/>
                    </a:ext>
                  </a:extLst>
                </a:gridCol>
                <a:gridCol w="1905256">
                  <a:extLst>
                    <a:ext uri="{9D8B030D-6E8A-4147-A177-3AD203B41FA5}">
                      <a16:colId xmlns:a16="http://schemas.microsoft.com/office/drawing/2014/main" val="2082660937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1716733529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4104570158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1. An example of the news dataset with labels before aggregation.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602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id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full text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3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Some dividends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4103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Stock buyback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637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News_id3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02.02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Analyst price target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615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301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И агрегировали новости суммой по дням – сколько в день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BCC3E-75C8-47D0-B803-D47962A26182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EDC38-F12A-4040-941C-56A52F09EBD4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CBEEBF-E63B-4B33-88E6-568C53B6C4A1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23AB3-2256-48C1-A71B-A6E7BAD26E55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BF6ADB-677F-46F8-AF6E-04618340C38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8A56A-3C64-476E-BA36-560C40699FD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CBAAEC6-BD7B-46B0-9187-7DB26BEF4FC1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84AA1-8F86-4880-B458-F6B58386BB2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5FA22E5-6AA3-4775-B48C-D1965C77F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45964"/>
              </p:ext>
            </p:extLst>
          </p:nvPr>
        </p:nvGraphicFramePr>
        <p:xfrm>
          <a:off x="6096000" y="1830485"/>
          <a:ext cx="5761038" cy="151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1647">
                  <a:extLst>
                    <a:ext uri="{9D8B030D-6E8A-4147-A177-3AD203B41FA5}">
                      <a16:colId xmlns:a16="http://schemas.microsoft.com/office/drawing/2014/main" val="478519509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3905779632"/>
                    </a:ext>
                  </a:extLst>
                </a:gridCol>
                <a:gridCol w="1905256">
                  <a:extLst>
                    <a:ext uri="{9D8B030D-6E8A-4147-A177-3AD203B41FA5}">
                      <a16:colId xmlns:a16="http://schemas.microsoft.com/office/drawing/2014/main" val="2082660937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1716733529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4104570158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1. An example of the news dataset with labels before aggregation.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602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id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full text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3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Some dividends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4103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Stock buyback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637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News_id3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02.02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Analyst price target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6150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CE8734-3046-4655-878B-227D01DF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18492"/>
              </p:ext>
            </p:extLst>
          </p:nvPr>
        </p:nvGraphicFramePr>
        <p:xfrm>
          <a:off x="6096000" y="4119680"/>
          <a:ext cx="5761039" cy="1260475"/>
        </p:xfrm>
        <a:graphic>
          <a:graphicData uri="http://schemas.openxmlformats.org/drawingml/2006/table">
            <a:tbl>
              <a:tblPr firstRow="1" firstCol="1" bandRow="1"/>
              <a:tblGrid>
                <a:gridCol w="1439395">
                  <a:extLst>
                    <a:ext uri="{9D8B030D-6E8A-4147-A177-3AD203B41FA5}">
                      <a16:colId xmlns:a16="http://schemas.microsoft.com/office/drawing/2014/main" val="1763829210"/>
                    </a:ext>
                  </a:extLst>
                </a:gridCol>
                <a:gridCol w="1440548">
                  <a:extLst>
                    <a:ext uri="{9D8B030D-6E8A-4147-A177-3AD203B41FA5}">
                      <a16:colId xmlns:a16="http://schemas.microsoft.com/office/drawing/2014/main" val="306646366"/>
                    </a:ext>
                  </a:extLst>
                </a:gridCol>
                <a:gridCol w="1440548">
                  <a:extLst>
                    <a:ext uri="{9D8B030D-6E8A-4147-A177-3AD203B41FA5}">
                      <a16:colId xmlns:a16="http://schemas.microsoft.com/office/drawing/2014/main" val="4022411102"/>
                    </a:ext>
                  </a:extLst>
                </a:gridCol>
                <a:gridCol w="1440548">
                  <a:extLst>
                    <a:ext uri="{9D8B030D-6E8A-4147-A177-3AD203B41FA5}">
                      <a16:colId xmlns:a16="http://schemas.microsoft.com/office/drawing/2014/main" val="569329850"/>
                    </a:ext>
                  </a:extLst>
                </a:gridCol>
              </a:tblGrid>
              <a:tr h="252095"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2. An example of the aggregated by date version of news dataset.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6013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Event_type_1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Event_type_2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Event_type_3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510807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01.02.2021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19626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02.02.2021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15681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03.02.2021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3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99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688632" cy="720000"/>
          </a:xfrm>
        </p:spPr>
        <p:txBody>
          <a:bodyPr/>
          <a:lstStyle/>
          <a:p>
            <a:r>
              <a:rPr lang="ru-RU" sz="2800" dirty="0"/>
              <a:t>Обсудили создание новостных фичей. </a:t>
            </a:r>
            <a:r>
              <a:rPr lang="ru-RU" dirty="0"/>
              <a:t>Остались</a:t>
            </a:r>
            <a:r>
              <a:rPr lang="ru-RU" sz="2800" dirty="0"/>
              <a:t> цены и индикаторы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BD85F-9ACB-41C2-ACDF-DD666EC53130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4BE9B7-2A24-4123-A94F-F04147024118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7D0DDA-A9B4-4FDE-BB5E-F3DEE3A95458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96D02E-9ED7-4166-AC34-88E35288152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370951-4510-4D23-8B12-B9FD073CF10E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A686F4-8FC4-4FFF-9937-88DDDBF0DC11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5A43E-B348-42D2-BD0D-B251786C56E7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691D7-A096-4936-933D-C7DFAA7BB0AD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F02F0-E9FE-42AB-A141-0F49CD802422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CAFD0-A721-4A4D-B47A-303C726C209E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EEA67-2D15-4D01-95EF-C213F8E743E7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DBC32F-23AB-4651-B6E6-D3FF632DF86D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43A1E1-73AB-4547-9441-C620B7E1B744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A72F50-B468-4BCF-AE7A-DDE453E76190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D5021-6CC4-4024-AB9D-CF292CA3417B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B8703F-69B5-44AD-B91D-D5A2CF51B30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F91C44-E6A9-41E9-8E36-9E5FB51C0647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4D972-A3A5-460B-90D0-092F83DE8A23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F2FC44-3B69-483F-BB74-2E6E840270D7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2BD9ED-4A51-46A7-A93D-A372D4A5E73D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62D8D-1040-44A2-9057-6A885D2463BD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A09353-2DE8-4327-A506-9A241F6039E6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EE0181-BE97-4E93-90DA-0AFB72F62B3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579854-5270-48BF-BF7F-1243F9092191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E3C6032-E6FC-44AB-A9CA-6E196275BEAD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4F49FB-B4D4-4E58-9170-B0813D3FFCF9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6B2E6E-1C1B-49EB-885E-07C4385EAB0B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2AB74BA-A481-4EEA-AAD8-9BF646A7FFD3}"/>
              </a:ext>
            </a:extLst>
          </p:cNvPr>
          <p:cNvCxnSpPr>
            <a:cxnSpLocks/>
            <a:stCxn id="16" idx="2"/>
            <a:endCxn id="32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4A39F1C-C65C-42C1-8806-9C3A2D9A49CD}"/>
              </a:ext>
            </a:extLst>
          </p:cNvPr>
          <p:cNvCxnSpPr>
            <a:cxnSpLocks/>
            <a:stCxn id="24" idx="2"/>
            <a:endCxn id="32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A52C45-271D-4C5D-BA2F-D7C00659931C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0D63D1-6058-47ED-8079-22BEBA03449D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08ADDB-4D05-47B6-BC0D-B296E0FD45B9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20F35-6208-4960-91C0-52FA14FBB964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7FCB868-89D7-4A34-8467-18F8B6279243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C231B1-02BF-4869-9C9B-20C456CAF81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3842EF-BCD9-4669-86B7-4F33EC3163D9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D793F-9BD0-428E-86FD-9B142A55A730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871928-5F5B-40D7-8DAA-E7466C8F3A35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64DFDC-3A7E-4ADD-B5EA-589F4A85117C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5631224-DF00-4443-880C-AEA7599157AD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11B3358-71B2-43EB-A618-B821374E8C56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CE34A8-6EEC-4FAF-A0D6-02F3F80ECC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A0AB29-6353-444E-BB39-9A7F9849A574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52959B-2456-44B5-8FCC-7DB8F09B9759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122D22-8A3F-4A21-9761-1D1C3420ED8B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sp>
        <p:nvSpPr>
          <p:cNvPr id="69" name="Title 68">
            <a:extLst>
              <a:ext uri="{FF2B5EF4-FFF2-40B4-BE49-F238E27FC236}">
                <a16:creationId xmlns:a16="http://schemas.microsoft.com/office/drawing/2014/main" id="{58402982-692D-4128-829C-1388BBC8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4813"/>
            <a:ext cx="5472113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solidFill>
                  <a:schemeClr val="tx2"/>
                </a:solidFill>
              </a:rPr>
              <a:t>Нормализация – процентная разница между двумя днями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9410A55-9835-4BC8-8758-E6B70F663159}"/>
              </a:ext>
            </a:extLst>
          </p:cNvPr>
          <p:cNvSpPr/>
          <p:nvPr/>
        </p:nvSpPr>
        <p:spPr>
          <a:xfrm>
            <a:off x="6096000" y="1460948"/>
            <a:ext cx="419922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Prices are normalized by calculating price change within </a:t>
            </a:r>
            <a:r>
              <a:rPr lang="en-US" b="1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days interval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170E2FA-75DC-4E48-B26B-CD83F629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4323"/>
            <a:ext cx="3100945" cy="349508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2C7431C-7164-45B3-9193-FADBEB02AA68}"/>
              </a:ext>
            </a:extLst>
          </p:cNvPr>
          <p:cNvSpPr/>
          <p:nvPr/>
        </p:nvSpPr>
        <p:spPr>
          <a:xfrm>
            <a:off x="6096000" y="2100140"/>
            <a:ext cx="419922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chose </a:t>
            </a:r>
            <a:r>
              <a:rPr lang="en-US" b="1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as 5 days</a:t>
            </a:r>
          </a:p>
        </p:txBody>
      </p:sp>
    </p:spTree>
    <p:extLst>
      <p:ext uri="{BB962C8B-B14F-4D97-AF65-F5344CB8AC3E}">
        <p14:creationId xmlns:p14="http://schemas.microsoft.com/office/powerpoint/2010/main" val="224375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Мы взяли три технических индикатора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0A2E78-322D-4DFC-B3DC-844390933A86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A17EC-62A8-4222-98FD-102F172E1806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743E7-46E5-4738-AD57-58CDB6BDE9AD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pic>
        <p:nvPicPr>
          <p:cNvPr id="9" name="Picture 2" descr="Image result for technical indicators">
            <a:extLst>
              <a:ext uri="{FF2B5EF4-FFF2-40B4-BE49-F238E27FC236}">
                <a16:creationId xmlns:a16="http://schemas.microsoft.com/office/drawing/2014/main" id="{60256C94-00D6-425B-8072-04DE29B0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56" y="2898297"/>
            <a:ext cx="3944072" cy="36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FB4075-2B62-4695-B657-F46183E0F558}"/>
              </a:ext>
            </a:extLst>
          </p:cNvPr>
          <p:cNvSpPr/>
          <p:nvPr/>
        </p:nvSpPr>
        <p:spPr>
          <a:xfrm>
            <a:off x="6364625" y="1976295"/>
            <a:ext cx="2607170" cy="104211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Stochastic oscillator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RSI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MACD</a:t>
            </a:r>
          </a:p>
        </p:txBody>
      </p:sp>
    </p:spTree>
    <p:extLst>
      <p:ext uri="{BB962C8B-B14F-4D97-AF65-F5344CB8AC3E}">
        <p14:creationId xmlns:p14="http://schemas.microsoft.com/office/powerpoint/2010/main" val="284873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Объединённые данные содержат всю нужную информацию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1F7906-F941-4D97-8F98-D88464577132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BFBCA8-8031-4E56-BC0E-40215DBD985A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C18F30A-6D9A-46FB-B672-7D0821EE0E79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0C1855-AC38-4451-B81C-27B3F04FF9B4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55AB900-DE78-45D0-9CA0-385C72B1A799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AFE231-5FD3-4C8C-A161-E4627AFFB570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68472B-7595-4F76-B9A0-537F38E33CA5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DDF4F-6C55-48C9-979D-FE080BDE853B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E7DF6-4D8B-4EC9-8FE1-4E500E3E1B15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4BD678-D1D6-4190-A3E1-2DC9C7761192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CAE857-F93A-44B8-98AB-06C72F7C4434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BA35DE-C355-4D8E-9FF6-E8EF93D9627B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0DA97-4ADA-4F8A-8D9C-0B47C675AEDD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79F0DF-812B-4268-ABC1-5E229DDF4224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E0BF2C-E597-437A-9C1B-3711F083ACA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91DF09-4D6B-4BD2-AC07-4D686E8E5F1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43425C-CFB7-45A5-9A8A-4E583D21967C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A549F33-2839-4618-995C-12356831DE8A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C4E662-9D5E-4D26-8ECC-012574D519A4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EEA7B-5284-43A5-8B46-362A2D9AC118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C5CBD5-CD5D-4C16-B829-71D4F2A5F2B2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55567FE-9046-4107-9423-54502FD86396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9FC4CA-5178-4D61-AAEE-89A8020177DC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84A1CA-D88C-4D3E-BCB5-16FABCBED16D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E89D06C-3C37-4219-88DB-DADF828B41F5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FAB2A8-B3A4-44AB-8978-84496D19C648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BDC09D-02A0-47EF-B42C-8E0C32B16CCA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6E0265A-EB7E-4E7E-BDAC-ACB7167577D7}"/>
              </a:ext>
            </a:extLst>
          </p:cNvPr>
          <p:cNvCxnSpPr>
            <a:cxnSpLocks/>
            <a:stCxn id="16" idx="2"/>
            <a:endCxn id="32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9D938A3-D0BA-441C-8F49-E6173FFD8C5B}"/>
              </a:ext>
            </a:extLst>
          </p:cNvPr>
          <p:cNvCxnSpPr>
            <a:cxnSpLocks/>
            <a:stCxn id="24" idx="2"/>
            <a:endCxn id="32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4A4CE4-B96E-4FA4-BB0A-6EF3F14286E1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0994B20-9EEF-422A-A762-7F26A15CF284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B5BC2BF-571D-49C3-AB68-5C8A8A5D442C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F268D-F7E3-470B-A9E6-87A5F9B96CDA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AED54-B6ED-4E07-AD27-33C7FA9017B1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B0CDBA-1F7E-487A-A323-5A1FDEA1E478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7DFE67-65CD-4407-9D78-42E9D2BAE2A3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9E40FF-CFA4-4E6D-B48A-8D110B486EF8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92FB84-5B9F-4C69-9860-00C7142E52E7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D9C590-F209-41E8-817C-806A7F0C784A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2DC9512-07FE-492B-8FBE-15F1FE654E4E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A591F73-C5A2-42F6-87F1-913EF880C24B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1B683D-71AD-4638-B165-B03C6A284ABF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3048C3A-C79E-43FB-BB51-4B4A26AC0FE2}"/>
              </a:ext>
            </a:extLst>
          </p:cNvPr>
          <p:cNvSpPr/>
          <p:nvPr/>
        </p:nvSpPr>
        <p:spPr>
          <a:xfrm>
            <a:off x="6364625" y="1976295"/>
            <a:ext cx="3942350" cy="104211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rebuchet MS" panose="020B0603020202020204" pitchFamily="34" charset="0"/>
              </a:rPr>
              <a:t>Для каждого дня теперь есть: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rebuchet MS" panose="020B0603020202020204" pitchFamily="34" charset="0"/>
              </a:rPr>
              <a:t>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rebuchet MS" panose="020B0603020202020204" pitchFamily="34" charset="0"/>
              </a:rPr>
              <a:t>Технические индикаторы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rebuchet MS" panose="020B0603020202020204" pitchFamily="34" charset="0"/>
              </a:rPr>
              <a:t>Новостные признаки</a:t>
            </a:r>
            <a:endParaRPr lang="en-US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9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 anchor="ctr"/>
          <a:lstStyle/>
          <a:p>
            <a:r>
              <a:rPr lang="en-US" sz="2800" dirty="0"/>
              <a:t>Data for LSTM models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D320EC-4FD9-4D4F-985E-D2DAE893F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18555"/>
              </p:ext>
            </p:extLst>
          </p:nvPr>
        </p:nvGraphicFramePr>
        <p:xfrm>
          <a:off x="6096000" y="1268413"/>
          <a:ext cx="5761038" cy="3384000"/>
        </p:xfrm>
        <a:graphic>
          <a:graphicData uri="http://schemas.openxmlformats.org/drawingml/2006/table">
            <a:tbl>
              <a:tblPr firstRow="1" firstCol="1" bandRow="1"/>
              <a:tblGrid>
                <a:gridCol w="1548567">
                  <a:extLst>
                    <a:ext uri="{9D8B030D-6E8A-4147-A177-3AD203B41FA5}">
                      <a16:colId xmlns:a16="http://schemas.microsoft.com/office/drawing/2014/main" val="174652634"/>
                    </a:ext>
                  </a:extLst>
                </a:gridCol>
                <a:gridCol w="821524">
                  <a:extLst>
                    <a:ext uri="{9D8B030D-6E8A-4147-A177-3AD203B41FA5}">
                      <a16:colId xmlns:a16="http://schemas.microsoft.com/office/drawing/2014/main" val="290036145"/>
                    </a:ext>
                  </a:extLst>
                </a:gridCol>
                <a:gridCol w="821524">
                  <a:extLst>
                    <a:ext uri="{9D8B030D-6E8A-4147-A177-3AD203B41FA5}">
                      <a16:colId xmlns:a16="http://schemas.microsoft.com/office/drawing/2014/main" val="1128474199"/>
                    </a:ext>
                  </a:extLst>
                </a:gridCol>
                <a:gridCol w="2569423">
                  <a:extLst>
                    <a:ext uri="{9D8B030D-6E8A-4147-A177-3AD203B41FA5}">
                      <a16:colId xmlns:a16="http://schemas.microsoft.com/office/drawing/2014/main" val="3497975175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5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Features for training sequence deep learning models.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47051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Time series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Number of time series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Number of periods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Meaning of the value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2307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Open, close, min, max price changes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Price change with a window of n-days in percentage format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864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Technical indicators: stochastic, RSI, MACD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value of technical indicator in that day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0386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News event types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sum of news of selected event type for last 5 days 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9578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 observation is a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25x30 array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0548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652E477-5914-4506-AA1E-D47B1B5362E2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734F2-DAF9-4B4E-95BF-D853C10B6532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C5B601B-2C5F-46CB-ABF0-F5AD89AFC39B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4FA03-03D1-4D55-8A54-1C98119C5BC6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27A9C7-D245-49B8-86B5-5E5084A807A5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231A39-549C-4043-89C4-F3B55F80556D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4AB4D-A751-40B6-A0D6-6DDD8A85F37C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E243B-3603-4E01-8BC6-BB498B33906E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C87A-F958-4883-81B4-C81A0964ADE4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9A87B9-C8B5-457E-8A54-2E2D208551C5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D8C1F-5B43-4554-B19B-AC4E970623CE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2FF57-A94A-4B54-AF01-D0A33B236524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72A8D4-0D23-47F9-A4FE-7A737A910D18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77915-338F-4FB1-BDFA-B751020EC456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78E0E-B1BD-4B4E-B4F3-D78C67EFEEC1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D0A87A-89DF-4BEB-8208-2EB2A38061F9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671DAC-F066-4401-8B8E-37B6CD39BB49}"/>
              </a:ext>
            </a:extLst>
          </p:cNvPr>
          <p:cNvSpPr/>
          <p:nvPr/>
        </p:nvSpPr>
        <p:spPr>
          <a:xfrm rot="16200000">
            <a:off x="6251213" y="5795243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30 days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05B48-9861-463E-95D9-2E2FF39BC39C}"/>
              </a:ext>
            </a:extLst>
          </p:cNvPr>
          <p:cNvSpPr/>
          <p:nvPr/>
        </p:nvSpPr>
        <p:spPr>
          <a:xfrm>
            <a:off x="6592344" y="5445224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day -1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542D-666A-49AF-98C8-3F80A193751C}"/>
              </a:ext>
            </a:extLst>
          </p:cNvPr>
          <p:cNvSpPr/>
          <p:nvPr/>
        </p:nvSpPr>
        <p:spPr>
          <a:xfrm>
            <a:off x="6592344" y="5673395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day -2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E98EBE-10CB-40C8-9B1B-971A911E1EE7}"/>
              </a:ext>
            </a:extLst>
          </p:cNvPr>
          <p:cNvSpPr/>
          <p:nvPr/>
        </p:nvSpPr>
        <p:spPr>
          <a:xfrm>
            <a:off x="6592344" y="5917088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85EF1E-09C7-4E6A-B23F-828E9CD7A238}"/>
              </a:ext>
            </a:extLst>
          </p:cNvPr>
          <p:cNvSpPr/>
          <p:nvPr/>
        </p:nvSpPr>
        <p:spPr>
          <a:xfrm>
            <a:off x="6592344" y="6160782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day -30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77C4CF4-D63E-4ADD-8CC6-10EE2612C06C}"/>
              </a:ext>
            </a:extLst>
          </p:cNvPr>
          <p:cNvGrpSpPr/>
          <p:nvPr/>
        </p:nvGrpSpPr>
        <p:grpSpPr>
          <a:xfrm>
            <a:off x="7527761" y="5153618"/>
            <a:ext cx="3968839" cy="216024"/>
            <a:chOff x="7527761" y="5153618"/>
            <a:chExt cx="3968839" cy="216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A68FD7-D998-4BF6-A08E-2E0FC6DDCAE1}"/>
                </a:ext>
              </a:extLst>
            </p:cNvPr>
            <p:cNvSpPr/>
            <p:nvPr/>
          </p:nvSpPr>
          <p:spPr>
            <a:xfrm>
              <a:off x="7527761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feature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8A7010-FD88-4500-B74D-0B4C6854B4EA}"/>
                </a:ext>
              </a:extLst>
            </p:cNvPr>
            <p:cNvSpPr/>
            <p:nvPr/>
          </p:nvSpPr>
          <p:spPr>
            <a:xfrm>
              <a:off x="8562675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feature 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CACF86-5152-4E84-906A-947FC0E4A88A}"/>
                </a:ext>
              </a:extLst>
            </p:cNvPr>
            <p:cNvSpPr/>
            <p:nvPr/>
          </p:nvSpPr>
          <p:spPr>
            <a:xfrm>
              <a:off x="9597589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8A43C1-53CA-4600-B29C-D11AE92AAEBB}"/>
                </a:ext>
              </a:extLst>
            </p:cNvPr>
            <p:cNvSpPr/>
            <p:nvPr/>
          </p:nvSpPr>
          <p:spPr>
            <a:xfrm>
              <a:off x="10632504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feature 25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B5BA2E4-C078-4712-9CB4-63DDD0B96FDD}"/>
              </a:ext>
            </a:extLst>
          </p:cNvPr>
          <p:cNvSpPr/>
          <p:nvPr/>
        </p:nvSpPr>
        <p:spPr>
          <a:xfrm>
            <a:off x="8920214" y="4941805"/>
            <a:ext cx="1183932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25 features</a:t>
            </a: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674E323-E52C-443D-A1C4-5ED180706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83969"/>
              </p:ext>
            </p:extLst>
          </p:nvPr>
        </p:nvGraphicFramePr>
        <p:xfrm>
          <a:off x="7456440" y="5401648"/>
          <a:ext cx="4111560" cy="96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90">
                  <a:extLst>
                    <a:ext uri="{9D8B030D-6E8A-4147-A177-3AD203B41FA5}">
                      <a16:colId xmlns:a16="http://schemas.microsoft.com/office/drawing/2014/main" val="2681173177"/>
                    </a:ext>
                  </a:extLst>
                </a:gridCol>
                <a:gridCol w="1027890">
                  <a:extLst>
                    <a:ext uri="{9D8B030D-6E8A-4147-A177-3AD203B41FA5}">
                      <a16:colId xmlns:a16="http://schemas.microsoft.com/office/drawing/2014/main" val="1977461181"/>
                    </a:ext>
                  </a:extLst>
                </a:gridCol>
                <a:gridCol w="1027890">
                  <a:extLst>
                    <a:ext uri="{9D8B030D-6E8A-4147-A177-3AD203B41FA5}">
                      <a16:colId xmlns:a16="http://schemas.microsoft.com/office/drawing/2014/main" val="298617389"/>
                    </a:ext>
                  </a:extLst>
                </a:gridCol>
                <a:gridCol w="1027890">
                  <a:extLst>
                    <a:ext uri="{9D8B030D-6E8A-4147-A177-3AD203B41FA5}">
                      <a16:colId xmlns:a16="http://schemas.microsoft.com/office/drawing/2014/main" val="2512701691"/>
                    </a:ext>
                  </a:extLst>
                </a:gridCol>
              </a:tblGrid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701288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24481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65801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170716"/>
                  </a:ext>
                </a:extLst>
              </a:tr>
            </a:tbl>
          </a:graphicData>
        </a:graphic>
      </p:graphicFrame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A3C6157-C8DC-4640-A10C-69F5D6ED842B}"/>
              </a:ext>
            </a:extLst>
          </p:cNvPr>
          <p:cNvSpPr/>
          <p:nvPr/>
        </p:nvSpPr>
        <p:spPr>
          <a:xfrm>
            <a:off x="10104146" y="4706112"/>
            <a:ext cx="528358" cy="347472"/>
          </a:xfrm>
          <a:custGeom>
            <a:avLst/>
            <a:gdLst>
              <a:gd name="connsiteX0" fmla="*/ 707136 w 707136"/>
              <a:gd name="connsiteY0" fmla="*/ 0 h 347472"/>
              <a:gd name="connsiteX1" fmla="*/ 396240 w 707136"/>
              <a:gd name="connsiteY1" fmla="*/ 237744 h 347472"/>
              <a:gd name="connsiteX2" fmla="*/ 0 w 707136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136" h="347472">
                <a:moveTo>
                  <a:pt x="707136" y="0"/>
                </a:moveTo>
                <a:cubicBezTo>
                  <a:pt x="610616" y="89916"/>
                  <a:pt x="514096" y="179832"/>
                  <a:pt x="396240" y="237744"/>
                </a:cubicBezTo>
                <a:cubicBezTo>
                  <a:pt x="278384" y="295656"/>
                  <a:pt x="139192" y="321564"/>
                  <a:pt x="0" y="347472"/>
                </a:cubicBez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 anchor="ctr"/>
          <a:lstStyle/>
          <a:p>
            <a:r>
              <a:rPr lang="en-US" sz="2800" dirty="0"/>
              <a:t>Data for classical ML models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4B1CB7-660F-4D8F-B726-1D00CD6DF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81434"/>
              </p:ext>
            </p:extLst>
          </p:nvPr>
        </p:nvGraphicFramePr>
        <p:xfrm>
          <a:off x="6096000" y="1268413"/>
          <a:ext cx="5761039" cy="3384000"/>
        </p:xfrm>
        <a:graphic>
          <a:graphicData uri="http://schemas.openxmlformats.org/drawingml/2006/table">
            <a:tbl>
              <a:tblPr firstRow="1" firstCol="1" bandRow="1"/>
              <a:tblGrid>
                <a:gridCol w="2293397">
                  <a:extLst>
                    <a:ext uri="{9D8B030D-6E8A-4147-A177-3AD203B41FA5}">
                      <a16:colId xmlns:a16="http://schemas.microsoft.com/office/drawing/2014/main" val="2335409537"/>
                    </a:ext>
                  </a:extLst>
                </a:gridCol>
                <a:gridCol w="2527002">
                  <a:extLst>
                    <a:ext uri="{9D8B030D-6E8A-4147-A177-3AD203B41FA5}">
                      <a16:colId xmlns:a16="http://schemas.microsoft.com/office/drawing/2014/main" val="1881609888"/>
                    </a:ext>
                  </a:extLst>
                </a:gridCol>
                <a:gridCol w="940640">
                  <a:extLst>
                    <a:ext uri="{9D8B030D-6E8A-4147-A177-3AD203B41FA5}">
                      <a16:colId xmlns:a16="http://schemas.microsoft.com/office/drawing/2014/main" val="2358689990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4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Features for training classical supervised machine learning models.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797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Initial time series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Generated features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Number of new features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4081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Price change of Close prices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753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Stochastic oscillator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9990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RSI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741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MACD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87358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 news event type time series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Sum of news of each event type for last 5 days.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13895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138 – total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7827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43F2363-07D2-4866-B149-A9A01806D166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877F8B-94F6-4EEC-B647-193ECF7C8DBF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785E3E-0098-4C04-A67F-58A969857564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CB7B1-762F-48E4-8177-5D559DFF8A61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97899-17AA-423E-AE08-70E888B78E5A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669A37-8C7A-4005-B5ED-D057250D497B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7CFB82-6CFB-492D-A30F-DFA445AF5413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C14314-DBA1-4D1A-8EEB-9170165D9857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63591-3CF9-4B94-AC36-1F9CC2902CF8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54D3AD-930F-4116-BD7B-66EBBCF9A647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37752-1606-49D3-B90A-02DB469520CD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6C29F4-7DA0-42C0-998C-BFC8B5823D16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EA436-9D7C-4511-B3DF-7DD775C2DD4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B42C69-2E87-4035-89EC-C11AD0CF43ED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073373-FADA-457F-A5E3-73EBA4500A99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6F6CB-76EE-4440-ACB2-C40CB6FE886B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7E96C17-F061-4C52-96AB-55DFABB9F271}"/>
              </a:ext>
            </a:extLst>
          </p:cNvPr>
          <p:cNvSpPr/>
          <p:nvPr/>
        </p:nvSpPr>
        <p:spPr>
          <a:xfrm>
            <a:off x="7527760" y="5630374"/>
            <a:ext cx="2528679" cy="1909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rgbClr val="FF0000"/>
                </a:solidFill>
                <a:latin typeface="Trebuchet MS" panose="020B0603020202020204" pitchFamily="34" charset="0"/>
              </a:rPr>
              <a:t>138!!!!</a:t>
            </a:r>
            <a:endParaRPr lang="en-US" sz="40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77CFC-0127-4274-A937-420CEE5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1719557C-295F-4909-9BD5-12E5F6AA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58416"/>
              </p:ext>
            </p:extLst>
          </p:nvPr>
        </p:nvGraphicFramePr>
        <p:xfrm>
          <a:off x="624000" y="1484312"/>
          <a:ext cx="7631440" cy="2880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48">
                  <a:extLst>
                    <a:ext uri="{9D8B030D-6E8A-4147-A177-3AD203B41FA5}">
                      <a16:colId xmlns:a16="http://schemas.microsoft.com/office/drawing/2014/main" val="3086864257"/>
                    </a:ext>
                  </a:extLst>
                </a:gridCol>
                <a:gridCol w="7127992">
                  <a:extLst>
                    <a:ext uri="{9D8B030D-6E8A-4147-A177-3AD203B41FA5}">
                      <a16:colId xmlns:a16="http://schemas.microsoft.com/office/drawing/2014/main" val="2246156444"/>
                    </a:ext>
                  </a:extLst>
                </a:gridCol>
              </a:tblGrid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Literature</a:t>
                      </a: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review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27676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Methodology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67059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297041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59473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Neo Office"/>
                          <a:ea typeface="+mn-ea"/>
                          <a:cs typeface="+mn-cs"/>
                        </a:rPr>
                        <a:t>Q&amp;A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62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73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 anchor="ctr"/>
          <a:lstStyle/>
          <a:p>
            <a:r>
              <a:rPr lang="ru-RU" sz="2800" dirty="0"/>
              <a:t>12 моделей с новостями и без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EE17A7-FD21-4AFC-BC1F-1C1E5A73B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7300"/>
              </p:ext>
            </p:extLst>
          </p:nvPr>
        </p:nvGraphicFramePr>
        <p:xfrm>
          <a:off x="6161104" y="1268413"/>
          <a:ext cx="6030896" cy="4561794"/>
        </p:xfrm>
        <a:graphic>
          <a:graphicData uri="http://schemas.openxmlformats.org/drawingml/2006/table">
            <a:tbl>
              <a:tblPr firstRow="1" firstCol="1" bandRow="1"/>
              <a:tblGrid>
                <a:gridCol w="1350220">
                  <a:extLst>
                    <a:ext uri="{9D8B030D-6E8A-4147-A177-3AD203B41FA5}">
                      <a16:colId xmlns:a16="http://schemas.microsoft.com/office/drawing/2014/main" val="490880783"/>
                    </a:ext>
                  </a:extLst>
                </a:gridCol>
                <a:gridCol w="2340338">
                  <a:extLst>
                    <a:ext uri="{9D8B030D-6E8A-4147-A177-3AD203B41FA5}">
                      <a16:colId xmlns:a16="http://schemas.microsoft.com/office/drawing/2014/main" val="69777451"/>
                    </a:ext>
                  </a:extLst>
                </a:gridCol>
                <a:gridCol w="2340338">
                  <a:extLst>
                    <a:ext uri="{9D8B030D-6E8A-4147-A177-3AD203B41FA5}">
                      <a16:colId xmlns:a16="http://schemas.microsoft.com/office/drawing/2014/main" val="218754513"/>
                    </a:ext>
                  </a:extLst>
                </a:gridCol>
              </a:tblGrid>
              <a:tr h="512598">
                <a:tc gridSpan="3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6. 12 models with an information about their implementations and used features.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4176"/>
                  </a:ext>
                </a:extLst>
              </a:tr>
              <a:tr h="23995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data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56145"/>
                  </a:ext>
                </a:extLst>
              </a:tr>
              <a:tr h="78524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only prices and technical indicators features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prices, technical indicators, and news event-types features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4837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(1a) Regression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(1b) Regression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8532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(2a) LightGBM gbdt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(2b) LightGBM gbdt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39967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(3a) LightGBM rf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(3b) LightGBM rf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50048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(4a) LSTM MSE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(4b) LSTM MSE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601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(5a) LSTM MAE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(5b) LSTM MAE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8577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(6a) LSTM custom loss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(6b) LSTM custom loss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7030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24B955D-17ED-4089-A3AF-9E0C7247F8FE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B82985-CC52-457D-922B-2DAC2F15A868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4F9324-92E9-406A-8B42-3D87DBB8101B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EAEEC8-C77B-450B-8298-3FF94483B563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C0D02-63AC-4985-A565-DB5971F6531A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BC691-5AC7-4B31-BEBB-E1CB498142AE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AA1EAA-C858-4290-984B-52F791B6BC4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0131EB-FF03-4F6C-9EEE-1919561B11B6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E02A25-B23D-4B05-A1C3-993257ACDEF5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2E8642-9673-4B7C-83E7-FFD3638F1786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9DEF5-26ED-49D0-8D7D-6D8260F0B757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91126-D227-4CC0-8D7D-6EE59088E3C6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25846B-FF20-4D01-9A4B-7D55C2EC4A2C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8147F4-699E-4016-BB5B-0A88B9AC988A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27C018-8198-415B-B936-628F12640180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CF70-4E33-4B60-B8FE-E0F5F8041BCA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1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Метрики: 2 регрессионных, 3 классификационных, прибыльность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D3DE536C-45E8-4CC6-B16B-41C042B67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112"/>
              </p:ext>
            </p:extLst>
          </p:nvPr>
        </p:nvGraphicFramePr>
        <p:xfrm>
          <a:off x="6193655" y="1366067"/>
          <a:ext cx="5761038" cy="4428140"/>
        </p:xfrm>
        <a:graphic>
          <a:graphicData uri="http://schemas.openxmlformats.org/drawingml/2006/table">
            <a:tbl>
              <a:tblPr firstRow="1" firstCol="1" bandRow="1"/>
              <a:tblGrid>
                <a:gridCol w="1556551">
                  <a:extLst>
                    <a:ext uri="{9D8B030D-6E8A-4147-A177-3AD203B41FA5}">
                      <a16:colId xmlns:a16="http://schemas.microsoft.com/office/drawing/2014/main" val="1784994361"/>
                    </a:ext>
                  </a:extLst>
                </a:gridCol>
                <a:gridCol w="4204487">
                  <a:extLst>
                    <a:ext uri="{9D8B030D-6E8A-4147-A177-3AD203B41FA5}">
                      <a16:colId xmlns:a16="http://schemas.microsoft.com/office/drawing/2014/main" val="1250738861"/>
                    </a:ext>
                  </a:extLst>
                </a:gridCol>
              </a:tblGrid>
              <a:tr h="28829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</a:t>
                      </a:r>
                      <a:r>
                        <a:rPr lang="ru-RU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Model evaluation metrics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4242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Metric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38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 squared error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penalizes larger errors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991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 average error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relation between the metric value and a deviation is linear.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629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shows the ability of a model to distinguish growth and drop. A good model returns higher prediction for higher actual price change.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2765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is calculated as a proportion of correctly predicted observations divided by the number of all observations.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69816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is calculated as a proportion of correctly predicted growths divided by the number of all predicted growths.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0928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Profitability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Reflects the profit of trading strategy discussed below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099130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C5685982-3015-4487-8B7E-5D6466842A18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5F5DA4F-F579-43CE-977B-56B772ADB7F5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235E1D7-E102-4834-8C87-11DE0A5A2BC4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2DEE8A-13DE-4C9E-8224-E4DFFFBF28F4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5E3B3A1-ECCB-459A-B2FD-4AB0C16ECD69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DD054F7-5541-4B5A-B65E-62076CA6CF20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B2C340-682F-4249-96F6-27D7068FA3F9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F6F795-3630-4102-A990-CE477675601C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B9DCCC-AA55-4A97-83A7-CE06CDE6AAE8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7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Торговая стратегия – использование капитала по дням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FB82A1-57D2-44F6-860D-700066E6203F}"/>
              </a:ext>
            </a:extLst>
          </p:cNvPr>
          <p:cNvCxnSpPr>
            <a:cxnSpLocks/>
            <a:stCxn id="68" idx="1"/>
          </p:cNvCxnSpPr>
          <p:nvPr/>
        </p:nvCxnSpPr>
        <p:spPr>
          <a:xfrm>
            <a:off x="6923672" y="3471818"/>
            <a:ext cx="4587398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A314B6-5899-45BF-A578-E77AF2E63F32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6923672" y="4059021"/>
            <a:ext cx="4587398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DF4E049-28C4-443F-BC45-237F4F93E49F}"/>
              </a:ext>
            </a:extLst>
          </p:cNvPr>
          <p:cNvCxnSpPr>
            <a:cxnSpLocks/>
            <a:stCxn id="63" idx="1"/>
          </p:cNvCxnSpPr>
          <p:nvPr/>
        </p:nvCxnSpPr>
        <p:spPr>
          <a:xfrm>
            <a:off x="6923672" y="2896617"/>
            <a:ext cx="4587398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D7E3103-318C-4EC3-AF69-73B681B5FFEC}"/>
              </a:ext>
            </a:extLst>
          </p:cNvPr>
          <p:cNvSpPr/>
          <p:nvPr/>
        </p:nvSpPr>
        <p:spPr>
          <a:xfrm>
            <a:off x="6923672" y="2752617"/>
            <a:ext cx="648000" cy="2880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F0464C-DE43-4C8A-A564-EB2AF2BD606B}"/>
              </a:ext>
            </a:extLst>
          </p:cNvPr>
          <p:cNvSpPr/>
          <p:nvPr/>
        </p:nvSpPr>
        <p:spPr>
          <a:xfrm>
            <a:off x="7794896" y="2752617"/>
            <a:ext cx="648000" cy="288000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9868A52-99A8-4D9D-9E0E-152C0A6EEB7B}"/>
              </a:ext>
            </a:extLst>
          </p:cNvPr>
          <p:cNvSpPr/>
          <p:nvPr/>
        </p:nvSpPr>
        <p:spPr>
          <a:xfrm>
            <a:off x="8666120" y="2752617"/>
            <a:ext cx="648000" cy="288000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2FA16A9-1F52-4A4D-8799-F3EFE3F2133A}"/>
              </a:ext>
            </a:extLst>
          </p:cNvPr>
          <p:cNvSpPr/>
          <p:nvPr/>
        </p:nvSpPr>
        <p:spPr>
          <a:xfrm>
            <a:off x="9537344" y="2752617"/>
            <a:ext cx="648000" cy="288000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EA08AA-B0A2-4D59-9CBB-8F2DCA26764F}"/>
              </a:ext>
            </a:extLst>
          </p:cNvPr>
          <p:cNvSpPr/>
          <p:nvPr/>
        </p:nvSpPr>
        <p:spPr>
          <a:xfrm>
            <a:off x="10408568" y="2752617"/>
            <a:ext cx="648000" cy="288000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136B7-F266-4545-BAF4-CF1A0A529B08}"/>
              </a:ext>
            </a:extLst>
          </p:cNvPr>
          <p:cNvSpPr/>
          <p:nvPr/>
        </p:nvSpPr>
        <p:spPr>
          <a:xfrm>
            <a:off x="6923672" y="3327818"/>
            <a:ext cx="648000" cy="2880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DE4C6A-0DA4-4277-AF6B-8D5C70BE2275}"/>
              </a:ext>
            </a:extLst>
          </p:cNvPr>
          <p:cNvSpPr/>
          <p:nvPr/>
        </p:nvSpPr>
        <p:spPr>
          <a:xfrm>
            <a:off x="7794896" y="3327818"/>
            <a:ext cx="648000" cy="288000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32F59F-92B7-47A1-8F60-B05103B68074}"/>
              </a:ext>
            </a:extLst>
          </p:cNvPr>
          <p:cNvSpPr/>
          <p:nvPr/>
        </p:nvSpPr>
        <p:spPr>
          <a:xfrm>
            <a:off x="8666120" y="3327818"/>
            <a:ext cx="648000" cy="288000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8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7F7425-7B99-4DE7-BB61-83582B116E83}"/>
              </a:ext>
            </a:extLst>
          </p:cNvPr>
          <p:cNvSpPr/>
          <p:nvPr/>
        </p:nvSpPr>
        <p:spPr>
          <a:xfrm>
            <a:off x="9537344" y="3327818"/>
            <a:ext cx="648000" cy="288000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DCF0D7-B1D2-4A91-A062-99D133B1FBB4}"/>
              </a:ext>
            </a:extLst>
          </p:cNvPr>
          <p:cNvSpPr/>
          <p:nvPr/>
        </p:nvSpPr>
        <p:spPr>
          <a:xfrm>
            <a:off x="10408568" y="3327818"/>
            <a:ext cx="648000" cy="288000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476234-31A2-47BD-9313-3DE276E00F7F}"/>
              </a:ext>
            </a:extLst>
          </p:cNvPr>
          <p:cNvSpPr/>
          <p:nvPr/>
        </p:nvSpPr>
        <p:spPr>
          <a:xfrm>
            <a:off x="6923672" y="3915021"/>
            <a:ext cx="648000" cy="2880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427A4C-69FD-46F3-833B-D0B7647A2E34}"/>
              </a:ext>
            </a:extLst>
          </p:cNvPr>
          <p:cNvSpPr/>
          <p:nvPr/>
        </p:nvSpPr>
        <p:spPr>
          <a:xfrm>
            <a:off x="7794896" y="3915021"/>
            <a:ext cx="648000" cy="288000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068849-D1E0-4CAF-81E0-FB46E975DA61}"/>
              </a:ext>
            </a:extLst>
          </p:cNvPr>
          <p:cNvSpPr/>
          <p:nvPr/>
        </p:nvSpPr>
        <p:spPr>
          <a:xfrm>
            <a:off x="8666120" y="3915021"/>
            <a:ext cx="648000" cy="288000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E3A48E-4564-4F97-8DB1-E71791962656}"/>
              </a:ext>
            </a:extLst>
          </p:cNvPr>
          <p:cNvSpPr/>
          <p:nvPr/>
        </p:nvSpPr>
        <p:spPr>
          <a:xfrm>
            <a:off x="9537344" y="3915021"/>
            <a:ext cx="648000" cy="288000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CC38DF-AD1F-4E35-93C0-2C4FB0834577}"/>
              </a:ext>
            </a:extLst>
          </p:cNvPr>
          <p:cNvSpPr/>
          <p:nvPr/>
        </p:nvSpPr>
        <p:spPr>
          <a:xfrm>
            <a:off x="10408568" y="3915021"/>
            <a:ext cx="648000" cy="288000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15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FEC7E5-216F-424B-9844-050D31118B40}"/>
              </a:ext>
            </a:extLst>
          </p:cNvPr>
          <p:cNvCxnSpPr>
            <a:cxnSpLocks/>
          </p:cNvCxnSpPr>
          <p:nvPr/>
        </p:nvCxnSpPr>
        <p:spPr>
          <a:xfrm>
            <a:off x="9861344" y="3039284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6346634-943B-476E-A535-3423A0C2921B}"/>
              </a:ext>
            </a:extLst>
          </p:cNvPr>
          <p:cNvCxnSpPr>
            <a:cxnSpLocks/>
          </p:cNvCxnSpPr>
          <p:nvPr/>
        </p:nvCxnSpPr>
        <p:spPr>
          <a:xfrm>
            <a:off x="10732568" y="3039284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CD8BF58-525E-47D2-84C0-BB47FF2E7162}"/>
              </a:ext>
            </a:extLst>
          </p:cNvPr>
          <p:cNvCxnSpPr>
            <a:cxnSpLocks/>
          </p:cNvCxnSpPr>
          <p:nvPr/>
        </p:nvCxnSpPr>
        <p:spPr>
          <a:xfrm>
            <a:off x="7247672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50D60B-8D82-4DF4-B4B0-73B123B25701}"/>
              </a:ext>
            </a:extLst>
          </p:cNvPr>
          <p:cNvCxnSpPr>
            <a:cxnSpLocks/>
          </p:cNvCxnSpPr>
          <p:nvPr/>
        </p:nvCxnSpPr>
        <p:spPr>
          <a:xfrm>
            <a:off x="8118896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919191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FBA7BFB-003D-4954-BA3E-2A90D71AE702}"/>
              </a:ext>
            </a:extLst>
          </p:cNvPr>
          <p:cNvCxnSpPr>
            <a:cxnSpLocks/>
          </p:cNvCxnSpPr>
          <p:nvPr/>
        </p:nvCxnSpPr>
        <p:spPr>
          <a:xfrm>
            <a:off x="8990120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B0C85A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73D08B-95BA-4220-B290-EB332FE1AC84}"/>
              </a:ext>
            </a:extLst>
          </p:cNvPr>
          <p:cNvCxnSpPr>
            <a:cxnSpLocks/>
          </p:cNvCxnSpPr>
          <p:nvPr/>
        </p:nvCxnSpPr>
        <p:spPr>
          <a:xfrm>
            <a:off x="9861344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9D6B4C-CA29-4A38-AB8E-5F854983D896}"/>
              </a:ext>
            </a:extLst>
          </p:cNvPr>
          <p:cNvCxnSpPr>
            <a:cxnSpLocks/>
          </p:cNvCxnSpPr>
          <p:nvPr/>
        </p:nvCxnSpPr>
        <p:spPr>
          <a:xfrm>
            <a:off x="10732568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A714A-A6FE-4211-9EF9-73A4DE3A8465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469170" y="3471818"/>
            <a:ext cx="454502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0C7F87F-BE3E-4F9C-9913-62B4214547B2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474092" y="4059021"/>
            <a:ext cx="449580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18AA02F-9527-4A6C-B084-4ED58C779210}"/>
              </a:ext>
            </a:extLst>
          </p:cNvPr>
          <p:cNvSpPr/>
          <p:nvPr/>
        </p:nvSpPr>
        <p:spPr>
          <a:xfrm>
            <a:off x="6469170" y="1534504"/>
            <a:ext cx="5041900" cy="52447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Proposed trading strategy means allocating</a:t>
            </a:r>
            <a:r>
              <a:rPr kumimoji="0" lang="ru-RU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1/5 of capital to recommended stocks for each day and sell them in 5 days.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7D79E-53D5-4443-92A8-87DFBE3B0D09}"/>
              </a:ext>
            </a:extLst>
          </p:cNvPr>
          <p:cNvSpPr/>
          <p:nvPr/>
        </p:nvSpPr>
        <p:spPr>
          <a:xfrm>
            <a:off x="6923672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697684-2E21-447E-9927-7E7EED797A3B}"/>
              </a:ext>
            </a:extLst>
          </p:cNvPr>
          <p:cNvSpPr/>
          <p:nvPr/>
        </p:nvSpPr>
        <p:spPr>
          <a:xfrm>
            <a:off x="7794896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9B69CA-297E-4186-9864-FB03B30D186E}"/>
              </a:ext>
            </a:extLst>
          </p:cNvPr>
          <p:cNvSpPr/>
          <p:nvPr/>
        </p:nvSpPr>
        <p:spPr>
          <a:xfrm>
            <a:off x="8666120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4A42168-0C76-48AA-AA20-1CFDB592764B}"/>
              </a:ext>
            </a:extLst>
          </p:cNvPr>
          <p:cNvSpPr/>
          <p:nvPr/>
        </p:nvSpPr>
        <p:spPr>
          <a:xfrm>
            <a:off x="9537344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7E27D4D-62EF-4210-ACEF-4625BE2A19EA}"/>
              </a:ext>
            </a:extLst>
          </p:cNvPr>
          <p:cNvSpPr/>
          <p:nvPr/>
        </p:nvSpPr>
        <p:spPr>
          <a:xfrm>
            <a:off x="10408568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75E595A-24F2-4738-A10A-8E1B8DE35E61}"/>
              </a:ext>
            </a:extLst>
          </p:cNvPr>
          <p:cNvCxnSpPr>
            <a:cxnSpLocks/>
          </p:cNvCxnSpPr>
          <p:nvPr/>
        </p:nvCxnSpPr>
        <p:spPr>
          <a:xfrm>
            <a:off x="7247672" y="304538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69F0C7-64C3-45EF-8A64-993103151A77}"/>
              </a:ext>
            </a:extLst>
          </p:cNvPr>
          <p:cNvCxnSpPr>
            <a:cxnSpLocks/>
          </p:cNvCxnSpPr>
          <p:nvPr/>
        </p:nvCxnSpPr>
        <p:spPr>
          <a:xfrm>
            <a:off x="8118896" y="304538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919191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7233CA2-7474-4BAB-86F9-6BF5E6AA47B0}"/>
              </a:ext>
            </a:extLst>
          </p:cNvPr>
          <p:cNvCxnSpPr>
            <a:cxnSpLocks/>
          </p:cNvCxnSpPr>
          <p:nvPr/>
        </p:nvCxnSpPr>
        <p:spPr>
          <a:xfrm>
            <a:off x="8990120" y="304538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CC1FE90-0CEE-462B-8CC9-7674DD8A7DEA}"/>
              </a:ext>
            </a:extLst>
          </p:cNvPr>
          <p:cNvSpPr/>
          <p:nvPr/>
        </p:nvSpPr>
        <p:spPr>
          <a:xfrm>
            <a:off x="6923672" y="4205833"/>
            <a:ext cx="648000" cy="36000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Tesla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5E72843-D5BC-46E1-8AA3-95B508760C5D}"/>
              </a:ext>
            </a:extLst>
          </p:cNvPr>
          <p:cNvSpPr/>
          <p:nvPr/>
        </p:nvSpPr>
        <p:spPr>
          <a:xfrm>
            <a:off x="7794896" y="4205833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Tesla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919EDEF-DA8D-4EFE-9772-2FD8EBE413D2}"/>
              </a:ext>
            </a:extLst>
          </p:cNvPr>
          <p:cNvSpPr/>
          <p:nvPr/>
        </p:nvSpPr>
        <p:spPr>
          <a:xfrm>
            <a:off x="9537344" y="4205833"/>
            <a:ext cx="648000" cy="721088"/>
          </a:xfrm>
          <a:prstGeom prst="rect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-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0C6DD9C-DD18-4544-92B5-CCD69954F1E3}"/>
              </a:ext>
            </a:extLst>
          </p:cNvPr>
          <p:cNvSpPr/>
          <p:nvPr/>
        </p:nvSpPr>
        <p:spPr>
          <a:xfrm>
            <a:off x="10408568" y="4205833"/>
            <a:ext cx="648000" cy="721088"/>
          </a:xfrm>
          <a:prstGeom prst="rect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Netflix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6A4437-87A9-4223-9564-2FE7A8776A57}"/>
              </a:ext>
            </a:extLst>
          </p:cNvPr>
          <p:cNvSpPr/>
          <p:nvPr/>
        </p:nvSpPr>
        <p:spPr>
          <a:xfrm>
            <a:off x="6923672" y="4566921"/>
            <a:ext cx="648000" cy="36000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441153-F1CD-4BE8-853A-71E3C1326F11}"/>
              </a:ext>
            </a:extLst>
          </p:cNvPr>
          <p:cNvSpPr/>
          <p:nvPr/>
        </p:nvSpPr>
        <p:spPr>
          <a:xfrm>
            <a:off x="7794896" y="4388713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8B91198-A1A5-4BC4-935F-0CBFA0E1B997}"/>
              </a:ext>
            </a:extLst>
          </p:cNvPr>
          <p:cNvSpPr/>
          <p:nvPr/>
        </p:nvSpPr>
        <p:spPr>
          <a:xfrm>
            <a:off x="7794896" y="4569688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Netflix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8EE77D-39B5-400F-81FC-4B6F63C80D2F}"/>
              </a:ext>
            </a:extLst>
          </p:cNvPr>
          <p:cNvSpPr/>
          <p:nvPr/>
        </p:nvSpPr>
        <p:spPr>
          <a:xfrm>
            <a:off x="7794896" y="4746921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Boeing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1018119-5FFF-49B3-89BF-7FC481A5C7C1}"/>
              </a:ext>
            </a:extLst>
          </p:cNvPr>
          <p:cNvGrpSpPr/>
          <p:nvPr/>
        </p:nvGrpSpPr>
        <p:grpSpPr>
          <a:xfrm>
            <a:off x="8666120" y="4206023"/>
            <a:ext cx="648000" cy="720898"/>
            <a:chOff x="5772000" y="2463610"/>
            <a:chExt cx="648000" cy="53820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1F5E919-F14E-4DEA-98B9-7028872F1817}"/>
                </a:ext>
              </a:extLst>
            </p:cNvPr>
            <p:cNvSpPr/>
            <p:nvPr/>
          </p:nvSpPr>
          <p:spPr>
            <a:xfrm>
              <a:off x="5772000" y="2463610"/>
              <a:ext cx="648000" cy="180000"/>
            </a:xfrm>
            <a:prstGeom prst="rect">
              <a:avLst/>
            </a:prstGeom>
            <a:noFill/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Apple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8A6688D-BB47-4FEE-A211-3E3922C261B6}"/>
                </a:ext>
              </a:extLst>
            </p:cNvPr>
            <p:cNvSpPr/>
            <p:nvPr/>
          </p:nvSpPr>
          <p:spPr>
            <a:xfrm>
              <a:off x="5772000" y="2644585"/>
              <a:ext cx="648000" cy="180000"/>
            </a:xfrm>
            <a:prstGeom prst="rect">
              <a:avLst/>
            </a:prstGeom>
            <a:noFill/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Netflix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4B1C604-8F29-4EA5-B50C-C647179548D2}"/>
                </a:ext>
              </a:extLst>
            </p:cNvPr>
            <p:cNvSpPr/>
            <p:nvPr/>
          </p:nvSpPr>
          <p:spPr>
            <a:xfrm>
              <a:off x="5772000" y="2821818"/>
              <a:ext cx="648000" cy="180000"/>
            </a:xfrm>
            <a:prstGeom prst="rect">
              <a:avLst/>
            </a:prstGeom>
            <a:noFill/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Boeing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A583D17-930A-49F8-9DAF-24153EC1FFEF}"/>
              </a:ext>
            </a:extLst>
          </p:cNvPr>
          <p:cNvSpPr/>
          <p:nvPr/>
        </p:nvSpPr>
        <p:spPr>
          <a:xfrm>
            <a:off x="6469170" y="5343481"/>
            <a:ext cx="5041900" cy="28886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of capital per day is divided equally between recommended stocks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041535B-2C3F-4299-B794-FCBBDB1CC790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 rot="16200000" flipH="1">
            <a:off x="7910616" y="4263977"/>
            <a:ext cx="416560" cy="1742448"/>
          </a:xfrm>
          <a:prstGeom prst="bentConnector3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0B91F10-BF6B-434B-A9A3-B89F2D41F646}"/>
              </a:ext>
            </a:extLst>
          </p:cNvPr>
          <p:cNvCxnSpPr>
            <a:cxnSpLocks/>
            <a:stCxn id="103" idx="2"/>
            <a:endCxn id="108" idx="0"/>
          </p:cNvCxnSpPr>
          <p:nvPr/>
        </p:nvCxnSpPr>
        <p:spPr>
          <a:xfrm rot="16200000" flipH="1">
            <a:off x="8346228" y="4699589"/>
            <a:ext cx="416560" cy="8712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544F5CB-705C-4DD5-8D25-E4C7103DABE5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 rot="5400000">
            <a:off x="8781840" y="5135201"/>
            <a:ext cx="416560" cy="127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F6EB732E-F8D0-48E3-9ED2-FF7644C02071}"/>
              </a:ext>
            </a:extLst>
          </p:cNvPr>
          <p:cNvCxnSpPr>
            <a:cxnSpLocks/>
            <a:stCxn id="98" idx="2"/>
            <a:endCxn id="108" idx="0"/>
          </p:cNvCxnSpPr>
          <p:nvPr/>
        </p:nvCxnSpPr>
        <p:spPr>
          <a:xfrm rot="5400000">
            <a:off x="9217452" y="4699589"/>
            <a:ext cx="416560" cy="8712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DFD2A26-E03C-4A03-A4E5-5BBD068E4E06}"/>
              </a:ext>
            </a:extLst>
          </p:cNvPr>
          <p:cNvCxnSpPr>
            <a:cxnSpLocks/>
            <a:stCxn id="99" idx="2"/>
            <a:endCxn id="108" idx="0"/>
          </p:cNvCxnSpPr>
          <p:nvPr/>
        </p:nvCxnSpPr>
        <p:spPr>
          <a:xfrm rot="5400000">
            <a:off x="9653064" y="4263977"/>
            <a:ext cx="416560" cy="174244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7964AD-B93E-4A3F-98BC-45D6378E7F5A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7F1C89B-243A-44FB-9582-1C76614A09F1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7209A5-B9D9-4CB7-A022-599EAF4B0F71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74F9F15-B546-497D-ABEA-6A2601F28D83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87B787-AA7B-49E3-9C9C-E0D6C206D20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EC02DB0-3191-4C09-999B-908525AE0CA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8CA0C8C-C12D-400E-8EB7-C56260FEB375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A994240-13A0-4999-B6BD-A2B15B1C2E50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6EC4E60-92E8-4495-B507-FE55D0E5407D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Торговая стратегия – использование капитала по дням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7964AD-B93E-4A3F-98BC-45D6378E7F5A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7F1C89B-243A-44FB-9582-1C76614A09F1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7209A5-B9D9-4CB7-A022-599EAF4B0F71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74F9F15-B546-497D-ABEA-6A2601F28D83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87B787-AA7B-49E3-9C9C-E0D6C206D20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EC02DB0-3191-4C09-999B-908525AE0CA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8CA0C8C-C12D-400E-8EB7-C56260FEB375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A994240-13A0-4999-B6BD-A2B15B1C2E50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6EC4E60-92E8-4495-B507-FE55D0E5407D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45A3B06-2200-4522-8668-87B903518547}"/>
              </a:ext>
            </a:extLst>
          </p:cNvPr>
          <p:cNvCxnSpPr/>
          <p:nvPr/>
        </p:nvCxnSpPr>
        <p:spPr>
          <a:xfrm flipV="1">
            <a:off x="6815139" y="1904960"/>
            <a:ext cx="5041900" cy="2879725"/>
          </a:xfrm>
          <a:prstGeom prst="line">
            <a:avLst/>
          </a:prstGeom>
          <a:noFill/>
          <a:ln w="28575" cap="flat" cmpd="sng" algn="ctr">
            <a:solidFill>
              <a:srgbClr val="919191">
                <a:lumMod val="60000"/>
                <a:lumOff val="40000"/>
              </a:srgbClr>
            </a:solidFill>
            <a:prstDash val="sysDot"/>
            <a:miter lim="800000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E1BDA71-F512-45B3-973E-A9DEA073A08A}"/>
              </a:ext>
            </a:extLst>
          </p:cNvPr>
          <p:cNvCxnSpPr>
            <a:cxnSpLocks/>
          </p:cNvCxnSpPr>
          <p:nvPr/>
        </p:nvCxnSpPr>
        <p:spPr>
          <a:xfrm flipV="1">
            <a:off x="9336089" y="1904960"/>
            <a:ext cx="0" cy="287972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B2DF080-933A-479F-90C7-3D2CB57FAC50}"/>
              </a:ext>
            </a:extLst>
          </p:cNvPr>
          <p:cNvCxnSpPr>
            <a:cxnSpLocks/>
          </p:cNvCxnSpPr>
          <p:nvPr/>
        </p:nvCxnSpPr>
        <p:spPr>
          <a:xfrm>
            <a:off x="6815139" y="3344822"/>
            <a:ext cx="504190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637F328-B9EA-4116-86AE-7AC53912476F}"/>
              </a:ext>
            </a:extLst>
          </p:cNvPr>
          <p:cNvSpPr txBox="1"/>
          <p:nvPr/>
        </p:nvSpPr>
        <p:spPr>
          <a:xfrm>
            <a:off x="7072949" y="5440133"/>
            <a:ext cx="452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prstClr val="black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Actual price change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46D0FB7-DAD9-4547-A628-CF5A93FDA37F}"/>
              </a:ext>
            </a:extLst>
          </p:cNvPr>
          <p:cNvSpPr txBox="1"/>
          <p:nvPr/>
        </p:nvSpPr>
        <p:spPr>
          <a:xfrm rot="16200000">
            <a:off x="4920688" y="3175545"/>
            <a:ext cx="2879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prstClr val="black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Predicted price change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523CF173-95CC-48C0-B919-975FA97713AD}"/>
              </a:ext>
            </a:extLst>
          </p:cNvPr>
          <p:cNvSpPr/>
          <p:nvPr/>
        </p:nvSpPr>
        <p:spPr>
          <a:xfrm rot="18900000">
            <a:off x="6538323" y="2559905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noFill/>
          <a:ln w="12700" cap="flat" cmpd="sng" algn="ctr">
            <a:solidFill>
              <a:srgbClr val="B0C85A">
                <a:lumMod val="7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F3E661C-5129-4C71-B3FE-6AED31336D43}"/>
              </a:ext>
            </a:extLst>
          </p:cNvPr>
          <p:cNvSpPr/>
          <p:nvPr/>
        </p:nvSpPr>
        <p:spPr>
          <a:xfrm rot="2700000">
            <a:off x="6538323" y="3999767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noFill/>
          <a:ln w="12700" cap="flat" cmpd="sng" algn="ctr">
            <a:solidFill>
              <a:srgbClr val="EB040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C66314D0-7999-4CF6-8E08-A54A2ACBC74B}"/>
              </a:ext>
            </a:extLst>
          </p:cNvPr>
          <p:cNvSpPr/>
          <p:nvPr/>
        </p:nvSpPr>
        <p:spPr>
          <a:xfrm rot="18900000">
            <a:off x="10461327" y="5335750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solidFill>
            <a:srgbClr val="B0C85A"/>
          </a:solidFill>
          <a:ln w="1270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747B89A-E586-49A8-8B50-FFF4E3F1B4BD}"/>
              </a:ext>
            </a:extLst>
          </p:cNvPr>
          <p:cNvSpPr/>
          <p:nvPr/>
        </p:nvSpPr>
        <p:spPr>
          <a:xfrm rot="2700000">
            <a:off x="7940377" y="5335750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solidFill>
            <a:srgbClr val="EB0402">
              <a:lumMod val="60000"/>
              <a:lumOff val="40000"/>
            </a:srgbClr>
          </a:solidFill>
          <a:ln w="1270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32" name="Graphic 131" descr="Badge Tick1 with solid fill">
            <a:extLst>
              <a:ext uri="{FF2B5EF4-FFF2-40B4-BE49-F238E27FC236}">
                <a16:creationId xmlns:a16="http://schemas.microsoft.com/office/drawing/2014/main" id="{985B97E0-B59B-4821-9E6A-73B229A14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5039" y="1472960"/>
            <a:ext cx="432000" cy="432000"/>
          </a:xfrm>
          <a:prstGeom prst="rect">
            <a:avLst/>
          </a:prstGeom>
        </p:spPr>
      </p:pic>
      <p:pic>
        <p:nvPicPr>
          <p:cNvPr id="133" name="Graphic 132" descr="Badge Tick1 with solid fill">
            <a:extLst>
              <a:ext uri="{FF2B5EF4-FFF2-40B4-BE49-F238E27FC236}">
                <a16:creationId xmlns:a16="http://schemas.microsoft.com/office/drawing/2014/main" id="{2312FB61-CBB4-47AA-9F63-C413C6A6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5139" y="4785047"/>
            <a:ext cx="432000" cy="432000"/>
          </a:xfrm>
          <a:prstGeom prst="rect">
            <a:avLst/>
          </a:prstGeom>
        </p:spPr>
      </p:pic>
      <p:pic>
        <p:nvPicPr>
          <p:cNvPr id="134" name="Graphic 133" descr="Badge Cross with solid fill">
            <a:extLst>
              <a:ext uri="{FF2B5EF4-FFF2-40B4-BE49-F238E27FC236}">
                <a16:creationId xmlns:a16="http://schemas.microsoft.com/office/drawing/2014/main" id="{D1B3360A-37F2-4C62-ADD5-6889446ED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16349" y="4785660"/>
            <a:ext cx="432000" cy="432000"/>
          </a:xfrm>
          <a:prstGeom prst="rect">
            <a:avLst/>
          </a:prstGeom>
        </p:spPr>
      </p:pic>
      <p:pic>
        <p:nvPicPr>
          <p:cNvPr id="135" name="Graphic 134" descr="Badge Cross with solid fill">
            <a:extLst>
              <a:ext uri="{FF2B5EF4-FFF2-40B4-BE49-F238E27FC236}">
                <a16:creationId xmlns:a16="http://schemas.microsoft.com/office/drawing/2014/main" id="{AC81203E-5D84-400C-938D-80AD1313C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139" y="1458127"/>
            <a:ext cx="432000" cy="432000"/>
          </a:xfrm>
          <a:prstGeom prst="rect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270209F1-76A6-430C-8317-1E9B9BBE547B}"/>
              </a:ext>
            </a:extLst>
          </p:cNvPr>
          <p:cNvSpPr/>
          <p:nvPr/>
        </p:nvSpPr>
        <p:spPr>
          <a:xfrm>
            <a:off x="10872281" y="2960774"/>
            <a:ext cx="144000" cy="144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2EDE238-F319-4F98-A0DA-B3DB8DABA4C9}"/>
              </a:ext>
            </a:extLst>
          </p:cNvPr>
          <p:cNvSpPr/>
          <p:nvPr/>
        </p:nvSpPr>
        <p:spPr>
          <a:xfrm>
            <a:off x="10269793" y="1985414"/>
            <a:ext cx="216000" cy="216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B4BBE5C-C72C-449E-B5B0-19A54075FEA5}"/>
              </a:ext>
            </a:extLst>
          </p:cNvPr>
          <p:cNvSpPr/>
          <p:nvPr/>
        </p:nvSpPr>
        <p:spPr>
          <a:xfrm>
            <a:off x="11057193" y="2136608"/>
            <a:ext cx="324000" cy="324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0BF83F6-E258-4A4F-839B-737BA9EF9085}"/>
              </a:ext>
            </a:extLst>
          </p:cNvPr>
          <p:cNvSpPr/>
          <p:nvPr/>
        </p:nvSpPr>
        <p:spPr>
          <a:xfrm>
            <a:off x="9958897" y="3190390"/>
            <a:ext cx="72000" cy="72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F32AEFD-84B5-4303-9FA1-9DD7FCD0DBB3}"/>
              </a:ext>
            </a:extLst>
          </p:cNvPr>
          <p:cNvSpPr txBox="1"/>
          <p:nvPr/>
        </p:nvSpPr>
        <p:spPr>
          <a:xfrm>
            <a:off x="9508873" y="1443295"/>
            <a:ext cx="19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B0C85A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Desired zone: </a:t>
            </a:r>
          </a:p>
          <a:p>
            <a:pPr algn="r"/>
            <a:r>
              <a:rPr lang="en-US" sz="1200" dirty="0">
                <a:solidFill>
                  <a:srgbClr val="B0C85A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true predicted growth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824F105-08F9-4233-9399-1D2F6461EEC4}"/>
              </a:ext>
            </a:extLst>
          </p:cNvPr>
          <p:cNvSpPr txBox="1"/>
          <p:nvPr/>
        </p:nvSpPr>
        <p:spPr>
          <a:xfrm>
            <a:off x="7193091" y="1443295"/>
            <a:ext cx="19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0402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Loss-making zone:</a:t>
            </a:r>
          </a:p>
          <a:p>
            <a:r>
              <a:rPr lang="en-US" sz="1200" dirty="0">
                <a:solidFill>
                  <a:srgbClr val="EB0402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false predicted growth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0D236E4-BD7E-40A9-994C-B90D2CC527FC}"/>
              </a:ext>
            </a:extLst>
          </p:cNvPr>
          <p:cNvSpPr/>
          <p:nvPr/>
        </p:nvSpPr>
        <p:spPr>
          <a:xfrm>
            <a:off x="9446833" y="2184550"/>
            <a:ext cx="72000" cy="72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55507E5-3059-4E61-A129-C0F7143A32B2}"/>
              </a:ext>
            </a:extLst>
          </p:cNvPr>
          <p:cNvSpPr/>
          <p:nvPr/>
        </p:nvSpPr>
        <p:spPr>
          <a:xfrm>
            <a:off x="7081585" y="2093110"/>
            <a:ext cx="432000" cy="432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2E7E7E5-01F0-4B87-BE07-3ED0C6C89E08}"/>
              </a:ext>
            </a:extLst>
          </p:cNvPr>
          <p:cNvSpPr/>
          <p:nvPr/>
        </p:nvSpPr>
        <p:spPr>
          <a:xfrm>
            <a:off x="8617777" y="2026054"/>
            <a:ext cx="216000" cy="216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439DBBE-E5C6-45F0-99F0-CB50F1E2CFC1}"/>
              </a:ext>
            </a:extLst>
          </p:cNvPr>
          <p:cNvSpPr/>
          <p:nvPr/>
        </p:nvSpPr>
        <p:spPr>
          <a:xfrm>
            <a:off x="7709473" y="2891686"/>
            <a:ext cx="144000" cy="144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CCA6B5C-EFC0-4524-AAE4-1C0C64726B8B}"/>
              </a:ext>
            </a:extLst>
          </p:cNvPr>
          <p:cNvSpPr/>
          <p:nvPr/>
        </p:nvSpPr>
        <p:spPr>
          <a:xfrm>
            <a:off x="9056689" y="3080662"/>
            <a:ext cx="72000" cy="72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B7B1B9B-A17D-4519-AF59-7E500F6BC05C}"/>
              </a:ext>
            </a:extLst>
          </p:cNvPr>
          <p:cNvSpPr/>
          <p:nvPr/>
        </p:nvSpPr>
        <p:spPr>
          <a:xfrm>
            <a:off x="11410761" y="3477728"/>
            <a:ext cx="180000" cy="180000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C94AAE0-190B-4846-9F69-8662750D5177}"/>
              </a:ext>
            </a:extLst>
          </p:cNvPr>
          <p:cNvSpPr/>
          <p:nvPr/>
        </p:nvSpPr>
        <p:spPr>
          <a:xfrm>
            <a:off x="11020617" y="4434800"/>
            <a:ext cx="144000" cy="144000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B8C40DB-EBD7-428C-B37D-71B6E4AC2AEE}"/>
              </a:ext>
            </a:extLst>
          </p:cNvPr>
          <p:cNvSpPr/>
          <p:nvPr/>
        </p:nvSpPr>
        <p:spPr>
          <a:xfrm>
            <a:off x="10020873" y="3953216"/>
            <a:ext cx="72000" cy="72000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9583B9C-1F4E-46FD-8CEE-45B62958BE7F}"/>
              </a:ext>
            </a:extLst>
          </p:cNvPr>
          <p:cNvSpPr/>
          <p:nvPr/>
        </p:nvSpPr>
        <p:spPr>
          <a:xfrm>
            <a:off x="6892101" y="4247538"/>
            <a:ext cx="144000" cy="144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EAC1F62-FBB2-49ED-B923-3098A572D61F}"/>
              </a:ext>
            </a:extLst>
          </p:cNvPr>
          <p:cNvSpPr/>
          <p:nvPr/>
        </p:nvSpPr>
        <p:spPr>
          <a:xfrm>
            <a:off x="8526337" y="4330342"/>
            <a:ext cx="72000" cy="72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EF5C364-F0F7-4A4F-892A-4D87FD1F539F}"/>
              </a:ext>
            </a:extLst>
          </p:cNvPr>
          <p:cNvSpPr/>
          <p:nvPr/>
        </p:nvSpPr>
        <p:spPr>
          <a:xfrm>
            <a:off x="7932993" y="4572658"/>
            <a:ext cx="144000" cy="144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CAF3152-D36A-412B-BFD7-5826A3CB76C0}"/>
              </a:ext>
            </a:extLst>
          </p:cNvPr>
          <p:cNvSpPr txBox="1"/>
          <p:nvPr/>
        </p:nvSpPr>
        <p:spPr>
          <a:xfrm>
            <a:off x="7211379" y="4784685"/>
            <a:ext cx="171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Thanks for not predicting growth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41462BD-A8F7-4627-A367-BB6616734DEC}"/>
              </a:ext>
            </a:extLst>
          </p:cNvPr>
          <p:cNvSpPr txBox="1"/>
          <p:nvPr/>
        </p:nvSpPr>
        <p:spPr>
          <a:xfrm>
            <a:off x="9492299" y="4784685"/>
            <a:ext cx="19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3B552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Opportunity to improve:</a:t>
            </a:r>
          </a:p>
          <a:p>
            <a:pPr algn="r"/>
            <a:r>
              <a:rPr lang="en-US" sz="1200" dirty="0">
                <a:solidFill>
                  <a:srgbClr val="F3B552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false predicted drop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6433B133-7752-496B-8DA6-0904D7644DC2}"/>
              </a:ext>
            </a:extLst>
          </p:cNvPr>
          <p:cNvSpPr/>
          <p:nvPr/>
        </p:nvSpPr>
        <p:spPr>
          <a:xfrm rot="19827233">
            <a:off x="8283875" y="3244238"/>
            <a:ext cx="2104429" cy="201168"/>
          </a:xfrm>
          <a:prstGeom prst="roundRect">
            <a:avLst>
              <a:gd name="adj" fmla="val 50000"/>
            </a:avLst>
          </a:prstGeom>
          <a:solidFill>
            <a:srgbClr val="91919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Trebuchet MS" panose="020B0603020202020204" pitchFamily="34" charset="0"/>
                <a:ea typeface="+mn-ea"/>
                <a:cs typeface="Times New Roman" panose="02020603050405020304" pitchFamily="18" charset="0"/>
              </a:rPr>
              <a:t>Absolutely precise prediction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32BC25-FF35-40A7-9364-9574B18027CB}"/>
              </a:ext>
            </a:extLst>
          </p:cNvPr>
          <p:cNvSpPr txBox="1"/>
          <p:nvPr/>
        </p:nvSpPr>
        <p:spPr>
          <a:xfrm>
            <a:off x="7170802" y="5908615"/>
            <a:ext cx="216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The bigger size of the point means its impact on trading strategy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0EC7059-C8A9-47B9-AD42-69BA15350182}"/>
              </a:ext>
            </a:extLst>
          </p:cNvPr>
          <p:cNvCxnSpPr>
            <a:cxnSpLocks/>
            <a:stCxn id="158" idx="3"/>
            <a:endCxn id="158" idx="7"/>
          </p:cNvCxnSpPr>
          <p:nvPr/>
        </p:nvCxnSpPr>
        <p:spPr>
          <a:xfrm flipV="1">
            <a:off x="6862145" y="5989656"/>
            <a:ext cx="254558" cy="2545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EDBE516B-1C14-4044-A15E-FEE6FBDAB768}"/>
              </a:ext>
            </a:extLst>
          </p:cNvPr>
          <p:cNvSpPr/>
          <p:nvPr/>
        </p:nvSpPr>
        <p:spPr>
          <a:xfrm>
            <a:off x="6809424" y="593693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55012C-4004-443B-B48C-0338C20C047D}"/>
              </a:ext>
            </a:extLst>
          </p:cNvPr>
          <p:cNvCxnSpPr>
            <a:cxnSpLocks/>
          </p:cNvCxnSpPr>
          <p:nvPr/>
        </p:nvCxnSpPr>
        <p:spPr>
          <a:xfrm>
            <a:off x="6815139" y="5759548"/>
            <a:ext cx="2520950" cy="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E5DF8A5-13C7-4335-B3AA-C01B3F1FCB92}"/>
              </a:ext>
            </a:extLst>
          </p:cNvPr>
          <p:cNvCxnSpPr>
            <a:cxnSpLocks/>
          </p:cNvCxnSpPr>
          <p:nvPr/>
        </p:nvCxnSpPr>
        <p:spPr>
          <a:xfrm>
            <a:off x="9336089" y="5759548"/>
            <a:ext cx="2520950" cy="0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8B53831-8123-4B93-9EB1-570AD7B045C9}"/>
              </a:ext>
            </a:extLst>
          </p:cNvPr>
          <p:cNvCxnSpPr>
            <a:cxnSpLocks/>
          </p:cNvCxnSpPr>
          <p:nvPr/>
        </p:nvCxnSpPr>
        <p:spPr>
          <a:xfrm flipV="1">
            <a:off x="6199189" y="3344822"/>
            <a:ext cx="0" cy="1439863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8747D8A-E1C3-4B1E-A444-3CDB116B9C65}"/>
              </a:ext>
            </a:extLst>
          </p:cNvPr>
          <p:cNvCxnSpPr>
            <a:cxnSpLocks/>
          </p:cNvCxnSpPr>
          <p:nvPr/>
        </p:nvCxnSpPr>
        <p:spPr>
          <a:xfrm flipV="1">
            <a:off x="6199189" y="1904960"/>
            <a:ext cx="0" cy="1439862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4EEEF1F-896B-4A52-8F0B-5D24218DCB5C}"/>
              </a:ext>
            </a:extLst>
          </p:cNvPr>
          <p:cNvCxnSpPr>
            <a:cxnSpLocks/>
          </p:cNvCxnSpPr>
          <p:nvPr/>
        </p:nvCxnSpPr>
        <p:spPr>
          <a:xfrm>
            <a:off x="9336089" y="5706297"/>
            <a:ext cx="0" cy="111215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AEE9933-328C-4CF9-AF29-E6C16981C2A4}"/>
              </a:ext>
            </a:extLst>
          </p:cNvPr>
          <p:cNvCxnSpPr>
            <a:cxnSpLocks/>
          </p:cNvCxnSpPr>
          <p:nvPr/>
        </p:nvCxnSpPr>
        <p:spPr>
          <a:xfrm>
            <a:off x="6144579" y="3344822"/>
            <a:ext cx="108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E9BED0E-A60A-4982-BC9D-D18878FFBD39}"/>
              </a:ext>
            </a:extLst>
          </p:cNvPr>
          <p:cNvSpPr/>
          <p:nvPr/>
        </p:nvSpPr>
        <p:spPr>
          <a:xfrm rot="19808392">
            <a:off x="7935279" y="3187342"/>
            <a:ext cx="2801620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Times New Roman" panose="02020603050405020304" pitchFamily="18" charset="0"/>
              </a:rPr>
              <a:t>Absolutely precise prediction </a:t>
            </a:r>
          </a:p>
        </p:txBody>
      </p:sp>
    </p:spTree>
    <p:extLst>
      <p:ext uri="{BB962C8B-B14F-4D97-AF65-F5344CB8AC3E}">
        <p14:creationId xmlns:p14="http://schemas.microsoft.com/office/powerpoint/2010/main" val="4034068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05000"/>
            <a:ext cx="10944112" cy="720000"/>
          </a:xfrm>
        </p:spPr>
        <p:txBody>
          <a:bodyPr/>
          <a:lstStyle/>
          <a:p>
            <a:r>
              <a:rPr lang="en-US" dirty="0"/>
              <a:t>Incorrectly predicted sign is penalized by our custom loss more than MAE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ED421ED-56CE-490A-AA7D-1273A3262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74590"/>
              </p:ext>
            </p:extLst>
          </p:nvPr>
        </p:nvGraphicFramePr>
        <p:xfrm>
          <a:off x="5503804" y="3579597"/>
          <a:ext cx="6096000" cy="2003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2675">
                  <a:extLst>
                    <a:ext uri="{9D8B030D-6E8A-4147-A177-3AD203B41FA5}">
                      <a16:colId xmlns:a16="http://schemas.microsoft.com/office/drawing/2014/main" val="3016968453"/>
                    </a:ext>
                  </a:extLst>
                </a:gridCol>
                <a:gridCol w="979018">
                  <a:extLst>
                    <a:ext uri="{9D8B030D-6E8A-4147-A177-3AD203B41FA5}">
                      <a16:colId xmlns:a16="http://schemas.microsoft.com/office/drawing/2014/main" val="971136777"/>
                    </a:ext>
                  </a:extLst>
                </a:gridCol>
                <a:gridCol w="649833">
                  <a:extLst>
                    <a:ext uri="{9D8B030D-6E8A-4147-A177-3AD203B41FA5}">
                      <a16:colId xmlns:a16="http://schemas.microsoft.com/office/drawing/2014/main" val="3955046316"/>
                    </a:ext>
                  </a:extLst>
                </a:gridCol>
                <a:gridCol w="649833">
                  <a:extLst>
                    <a:ext uri="{9D8B030D-6E8A-4147-A177-3AD203B41FA5}">
                      <a16:colId xmlns:a16="http://schemas.microsoft.com/office/drawing/2014/main" val="1717792701"/>
                    </a:ext>
                  </a:extLst>
                </a:gridCol>
                <a:gridCol w="2834641">
                  <a:extLst>
                    <a:ext uri="{9D8B030D-6E8A-4147-A177-3AD203B41FA5}">
                      <a16:colId xmlns:a16="http://schemas.microsoft.com/office/drawing/2014/main" val="3103655166"/>
                    </a:ext>
                  </a:extLst>
                </a:gridCol>
              </a:tblGrid>
              <a:tr h="251491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10. The illustration of how custom loss function penalizes the incorrect sign.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12665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Actual price change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Predicted price change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MAE loss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Custom loss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Comment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658764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10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 model correctly predicts the sign, so custom loss equals to MAE.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613865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363043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96422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 model incorrectly predicts the sign, so custom loss higher in 1.25 times than MAE.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6950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045E5-23DF-42AD-B999-CCED5962058F}"/>
                  </a:ext>
                </a:extLst>
              </p:cNvPr>
              <p:cNvSpPr txBox="1"/>
              <p:nvPr/>
            </p:nvSpPr>
            <p:spPr>
              <a:xfrm>
                <a:off x="625476" y="1954168"/>
                <a:ext cx="6311206" cy="1178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tx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𝑒𝑟𝑟𝑜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1.00∗|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1.00∗|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045E5-23DF-42AD-B999-CCED5962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6" y="1954168"/>
                <a:ext cx="6311206" cy="1178934"/>
              </a:xfrm>
              <a:prstGeom prst="rect">
                <a:avLst/>
              </a:prstGeom>
              <a:blipFill>
                <a:blip r:embed="rId2"/>
                <a:stretch>
                  <a:fillRect b="-1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17664D-7A5C-4857-8CF0-D469C1F0274E}"/>
                  </a:ext>
                </a:extLst>
              </p:cNvPr>
              <p:cNvSpPr txBox="1"/>
              <p:nvPr/>
            </p:nvSpPr>
            <p:spPr>
              <a:xfrm>
                <a:off x="653644" y="3919577"/>
                <a:ext cx="3771336" cy="68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tx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𝐶𝑢𝑠𝑡𝑜𝑚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𝑒𝑟𝑟𝑜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17664D-7A5C-4857-8CF0-D469C1F02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44" y="3919577"/>
                <a:ext cx="3771336" cy="684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DF4416-BD7C-4859-BF88-D4E83E08516D}"/>
              </a:ext>
            </a:extLst>
          </p:cNvPr>
          <p:cNvSpPr/>
          <p:nvPr/>
        </p:nvSpPr>
        <p:spPr>
          <a:xfrm>
            <a:off x="5016335" y="2857459"/>
            <a:ext cx="2438410" cy="2376264"/>
          </a:xfrm>
          <a:custGeom>
            <a:avLst/>
            <a:gdLst>
              <a:gd name="connsiteX0" fmla="*/ 1896609 w 2393779"/>
              <a:gd name="connsiteY0" fmla="*/ 0 h 2461846"/>
              <a:gd name="connsiteX1" fmla="*/ 2278447 w 2393779"/>
              <a:gd name="connsiteY1" fmla="*/ 401934 h 2461846"/>
              <a:gd name="connsiteX2" fmla="*/ 97955 w 2393779"/>
              <a:gd name="connsiteY2" fmla="*/ 914400 h 2461846"/>
              <a:gd name="connsiteX3" fmla="*/ 580275 w 2393779"/>
              <a:gd name="connsiteY3" fmla="*/ 2461846 h 2461846"/>
              <a:gd name="connsiteX0" fmla="*/ 1896609 w 2166344"/>
              <a:gd name="connsiteY0" fmla="*/ 0 h 2461846"/>
              <a:gd name="connsiteX1" fmla="*/ 1954046 w 2166344"/>
              <a:gd name="connsiteY1" fmla="*/ 438723 h 2461846"/>
              <a:gd name="connsiteX2" fmla="*/ 97955 w 2166344"/>
              <a:gd name="connsiteY2" fmla="*/ 914400 h 2461846"/>
              <a:gd name="connsiteX3" fmla="*/ 580275 w 2166344"/>
              <a:gd name="connsiteY3" fmla="*/ 2461846 h 2461846"/>
              <a:gd name="connsiteX0" fmla="*/ 1651506 w 1900230"/>
              <a:gd name="connsiteY0" fmla="*/ 0 h 2461846"/>
              <a:gd name="connsiteX1" fmla="*/ 1708943 w 1900230"/>
              <a:gd name="connsiteY1" fmla="*/ 438723 h 2461846"/>
              <a:gd name="connsiteX2" fmla="*/ 177253 w 1900230"/>
              <a:gd name="connsiteY2" fmla="*/ 932794 h 2461846"/>
              <a:gd name="connsiteX3" fmla="*/ 335172 w 1900230"/>
              <a:gd name="connsiteY3" fmla="*/ 2461846 h 2461846"/>
              <a:gd name="connsiteX0" fmla="*/ 1724415 w 1980056"/>
              <a:gd name="connsiteY0" fmla="*/ 0 h 2461846"/>
              <a:gd name="connsiteX1" fmla="*/ 1781852 w 1980056"/>
              <a:gd name="connsiteY1" fmla="*/ 438723 h 2461846"/>
              <a:gd name="connsiteX2" fmla="*/ 142028 w 1980056"/>
              <a:gd name="connsiteY2" fmla="*/ 896004 h 2461846"/>
              <a:gd name="connsiteX3" fmla="*/ 408081 w 1980056"/>
              <a:gd name="connsiteY3" fmla="*/ 2461846 h 24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056" h="2461846">
                <a:moveTo>
                  <a:pt x="1724415" y="0"/>
                </a:moveTo>
                <a:cubicBezTo>
                  <a:pt x="2065222" y="124767"/>
                  <a:pt x="2045583" y="289389"/>
                  <a:pt x="1781852" y="438723"/>
                </a:cubicBezTo>
                <a:cubicBezTo>
                  <a:pt x="1518121" y="588057"/>
                  <a:pt x="425057" y="552685"/>
                  <a:pt x="142028" y="896004"/>
                </a:cubicBezTo>
                <a:cubicBezTo>
                  <a:pt x="-141001" y="1239323"/>
                  <a:pt x="25406" y="1859782"/>
                  <a:pt x="408081" y="2461846"/>
                </a:cubicBezTo>
              </a:path>
            </a:pathLst>
          </a:custGeom>
          <a:noFill/>
          <a:ln w="12700"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03916E-6B7B-40DF-9C46-F279029FD732}"/>
              </a:ext>
            </a:extLst>
          </p:cNvPr>
          <p:cNvSpPr/>
          <p:nvPr/>
        </p:nvSpPr>
        <p:spPr>
          <a:xfrm>
            <a:off x="7608168" y="1993363"/>
            <a:ext cx="3096344" cy="4320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The model correctly predicts the sign, so custom </a:t>
            </a:r>
            <a:r>
              <a:rPr lang="en-US" sz="1400" dirty="0">
                <a:solidFill>
                  <a:schemeClr val="tx1"/>
                </a:solidFill>
              </a:rPr>
              <a:t>error</a:t>
            </a:r>
            <a:r>
              <a:rPr lang="en-US" sz="1400" dirty="0">
                <a:solidFill>
                  <a:schemeClr val="tx1"/>
                </a:solidFill>
                <a:effectLst/>
              </a:rPr>
              <a:t> equals to absolute error</a:t>
            </a: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6CED25-B2AD-4A53-8E9F-F98F2CCBAC07}"/>
              </a:ext>
            </a:extLst>
          </p:cNvPr>
          <p:cNvSpPr/>
          <p:nvPr/>
        </p:nvSpPr>
        <p:spPr>
          <a:xfrm>
            <a:off x="7608168" y="2785451"/>
            <a:ext cx="3869544" cy="4320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effectLst/>
              </a:rPr>
              <a:t>The model incorrectly predicts the sign, so custom error higher in 1.25 times than absolute error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17DCD8-8527-4959-ABEA-B41801993B18}"/>
              </a:ext>
            </a:extLst>
          </p:cNvPr>
          <p:cNvSpPr/>
          <p:nvPr/>
        </p:nvSpPr>
        <p:spPr>
          <a:xfrm>
            <a:off x="934957" y="2854959"/>
            <a:ext cx="2568755" cy="1064617"/>
          </a:xfrm>
          <a:custGeom>
            <a:avLst/>
            <a:gdLst>
              <a:gd name="connsiteX0" fmla="*/ 17358 w 2486238"/>
              <a:gd name="connsiteY0" fmla="*/ 0 h 995680"/>
              <a:gd name="connsiteX1" fmla="*/ 301838 w 2486238"/>
              <a:gd name="connsiteY1" fmla="*/ 650240 h 995680"/>
              <a:gd name="connsiteX2" fmla="*/ 2089998 w 2486238"/>
              <a:gd name="connsiteY2" fmla="*/ 670560 h 995680"/>
              <a:gd name="connsiteX3" fmla="*/ 2486238 w 2486238"/>
              <a:gd name="connsiteY3" fmla="*/ 995680 h 995680"/>
              <a:gd name="connsiteX0" fmla="*/ 10183 w 2479063"/>
              <a:gd name="connsiteY0" fmla="*/ 0 h 995680"/>
              <a:gd name="connsiteX1" fmla="*/ 343690 w 2479063"/>
              <a:gd name="connsiteY1" fmla="*/ 751840 h 995680"/>
              <a:gd name="connsiteX2" fmla="*/ 2082823 w 2479063"/>
              <a:gd name="connsiteY2" fmla="*/ 670560 h 995680"/>
              <a:gd name="connsiteX3" fmla="*/ 2479063 w 2479063"/>
              <a:gd name="connsiteY3" fmla="*/ 995680 h 99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9063" h="995680">
                <a:moveTo>
                  <a:pt x="10183" y="0"/>
                </a:moveTo>
                <a:cubicBezTo>
                  <a:pt x="-20297" y="269240"/>
                  <a:pt x="-1750" y="640080"/>
                  <a:pt x="343690" y="751840"/>
                </a:cubicBezTo>
                <a:cubicBezTo>
                  <a:pt x="689130" y="863600"/>
                  <a:pt x="1718756" y="612987"/>
                  <a:pt x="2082823" y="670560"/>
                </a:cubicBezTo>
                <a:cubicBezTo>
                  <a:pt x="2446890" y="728133"/>
                  <a:pt x="2462976" y="861906"/>
                  <a:pt x="2479063" y="99568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>
                <a:solidFill>
                  <a:schemeClr val="tx1"/>
                </a:solidFill>
              </a:rPr>
              <a:t>Небольшой итог по методологии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5619-44DF-4547-ADFE-381EE865C866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D3F44-2072-46FF-96A3-F9BA58093212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8A50-79E4-4ECC-88CC-B41CE5472252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AB364-4E01-471A-A57B-250E9C5788C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FB8B7-7075-4B3F-8A0E-B3F96E0A6F20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45486-FA51-49FA-9446-5FF0A83FEC2A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5BE81-2853-4B1A-86FF-2E1D1B51ECAB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54648-52FF-4996-8CE4-4757E3639107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18B9D-C3A6-442B-9C8D-40B5547A220F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DB16CE-0BE6-42BC-A891-C7561EE3B60F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39CBD-C2DD-4410-9377-06F2B8A47B0F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CC05A-60EB-4556-ACFF-20C0CCAF2E49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02828-CE70-466E-BCDC-B5DACA021C1B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4FE56-D3B7-4581-B965-E8AD1DE3AB83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57F0A-DBA3-4EDE-9FE7-A56B327F34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A04BD-82C9-4B9E-88EA-FD5854D896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0809D0-B959-4408-9EAE-00A9081C7E3E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AA779-5DA6-4F77-86D9-6F299ECE69C0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EEF72-9E07-4A19-B29F-AA0143A33BD8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8067D-75C3-4601-9672-C63C3E221D03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B9DE0D-C8C5-4C0B-BEAE-A535C681ACC1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6A736-CE2C-4589-977C-76F94388712B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92BDA-915E-404C-955D-EC0A2B4FF1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E6141-A1B1-46DB-B33E-BF0F89FCFF6C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42F1E-B76A-4FFA-A8B8-150B7E1E3AA2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B763-CC33-4C5E-81DA-537F4635A425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D68A1-27C4-47C7-9FF5-0BB65321D9EE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57DE0F9-ABEE-4D4F-B413-795348508C1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A7A470-9D08-4651-BF8D-18675AE9C644}"/>
              </a:ext>
            </a:extLst>
          </p:cNvPr>
          <p:cNvCxnSpPr>
            <a:cxnSpLocks/>
            <a:stCxn id="26" idx="2"/>
            <a:endCxn id="34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CE7ED-947B-4D2B-93F0-151E6C6B0D76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D2D6D7-1674-4AD6-96E3-C4E7ED324E5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C0A419-D661-4172-874B-186C80EAE310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A1806-BFA5-4369-A1DD-3DBFB4A02D6E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1F45-132A-483D-8B2D-F0AABD600D1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56C0B2-7056-430C-B343-FFFDA262102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3DCD8-017E-47B2-A7A4-1E516A79518D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8329B2-D90E-4A77-9B0B-464154C2FF6D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B7650C-3BD8-43BE-924B-22C551481F55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14414-8EED-4A64-B6B0-2246EBB539CD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D9518F-5409-42C0-A205-B6F6B4289FB3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D83FB-5FE1-4399-80F2-EEA34476BAE5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D40CE3-F56B-4002-B987-207D09FFFA1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08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scheme of notebooks from data collection to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4BA35CF6-F876-436A-9A50-F8A0C608E10D}"/>
              </a:ext>
            </a:extLst>
          </p:cNvPr>
          <p:cNvSpPr txBox="1">
            <a:spLocks/>
          </p:cNvSpPr>
          <p:nvPr/>
        </p:nvSpPr>
        <p:spPr bwMode="black">
          <a:xfrm>
            <a:off x="3468035" y="2060848"/>
            <a:ext cx="1800000" cy="6816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Key words matching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B2C5245F-3F1B-4E86-8CBD-07E0719FF3A5}"/>
              </a:ext>
            </a:extLst>
          </p:cNvPr>
          <p:cNvSpPr txBox="1">
            <a:spLocks/>
          </p:cNvSpPr>
          <p:nvPr/>
        </p:nvSpPr>
        <p:spPr bwMode="black">
          <a:xfrm>
            <a:off x="8688288" y="2060848"/>
            <a:ext cx="1800000" cy="6816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Create merged file with labels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6DC25A26-1677-46B9-A3F3-243B5E2815B8}"/>
              </a:ext>
            </a:extLst>
          </p:cNvPr>
          <p:cNvSpPr txBox="1">
            <a:spLocks/>
          </p:cNvSpPr>
          <p:nvPr/>
        </p:nvSpPr>
        <p:spPr bwMode="black">
          <a:xfrm>
            <a:off x="623888" y="2060848"/>
            <a:ext cx="1440000" cy="6816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News collector</a:t>
            </a:r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3C92D62F-02C0-4217-A9BD-3FC29A876C4A}"/>
              </a:ext>
            </a:extLst>
          </p:cNvPr>
          <p:cNvSpPr txBox="1">
            <a:spLocks/>
          </p:cNvSpPr>
          <p:nvPr/>
        </p:nvSpPr>
        <p:spPr bwMode="black">
          <a:xfrm>
            <a:off x="1127448" y="3839923"/>
            <a:ext cx="1440000" cy="78166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BERT model</a:t>
            </a:r>
          </a:p>
        </p:txBody>
      </p:sp>
      <p:cxnSp>
        <p:nvCxnSpPr>
          <p:cNvPr id="37" name="Gerader Verbinder 337">
            <a:extLst>
              <a:ext uri="{FF2B5EF4-FFF2-40B4-BE49-F238E27FC236}">
                <a16:creationId xmlns:a16="http://schemas.microsoft.com/office/drawing/2014/main" id="{14566BB3-C89C-4B88-BF37-99153C093F7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2063888" y="2401654"/>
            <a:ext cx="1404147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nhaltsplatzhalter 4">
            <a:extLst>
              <a:ext uri="{FF2B5EF4-FFF2-40B4-BE49-F238E27FC236}">
                <a16:creationId xmlns:a16="http://schemas.microsoft.com/office/drawing/2014/main" id="{99130D79-B721-42D2-9127-FE6484516602}"/>
              </a:ext>
            </a:extLst>
          </p:cNvPr>
          <p:cNvSpPr txBox="1">
            <a:spLocks/>
          </p:cNvSpPr>
          <p:nvPr/>
        </p:nvSpPr>
        <p:spPr bwMode="black">
          <a:xfrm>
            <a:off x="2063887" y="2183664"/>
            <a:ext cx="1404147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news texts</a:t>
            </a:r>
          </a:p>
        </p:txBody>
      </p:sp>
      <p:cxnSp>
        <p:nvCxnSpPr>
          <p:cNvPr id="41" name="Verbinder: gewinkelt 19">
            <a:extLst>
              <a:ext uri="{FF2B5EF4-FFF2-40B4-BE49-F238E27FC236}">
                <a16:creationId xmlns:a16="http://schemas.microsoft.com/office/drawing/2014/main" id="{0EA1D573-E601-4F8A-A58B-91ABBDA84FA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5169137" y="-579229"/>
            <a:ext cx="1097463" cy="7740840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nhaltsplatzhalter 4">
            <a:extLst>
              <a:ext uri="{FF2B5EF4-FFF2-40B4-BE49-F238E27FC236}">
                <a16:creationId xmlns:a16="http://schemas.microsoft.com/office/drawing/2014/main" id="{C6906435-95B6-4C26-9BF2-38585C1539A3}"/>
              </a:ext>
            </a:extLst>
          </p:cNvPr>
          <p:cNvSpPr txBox="1">
            <a:spLocks/>
          </p:cNvSpPr>
          <p:nvPr/>
        </p:nvSpPr>
        <p:spPr bwMode="black">
          <a:xfrm>
            <a:off x="1847447" y="3057242"/>
            <a:ext cx="7740841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manually labelled 760 texts</a:t>
            </a:r>
          </a:p>
        </p:txBody>
      </p:sp>
      <p:sp>
        <p:nvSpPr>
          <p:cNvPr id="54" name="Inhaltsplatzhalter 4">
            <a:extLst>
              <a:ext uri="{FF2B5EF4-FFF2-40B4-BE49-F238E27FC236}">
                <a16:creationId xmlns:a16="http://schemas.microsoft.com/office/drawing/2014/main" id="{4B057BEC-8DDC-4777-A1E4-740EB3609A37}"/>
              </a:ext>
            </a:extLst>
          </p:cNvPr>
          <p:cNvSpPr txBox="1">
            <a:spLocks/>
          </p:cNvSpPr>
          <p:nvPr/>
        </p:nvSpPr>
        <p:spPr bwMode="black">
          <a:xfrm>
            <a:off x="623888" y="5271176"/>
            <a:ext cx="1440000" cy="78166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Prices collector</a:t>
            </a:r>
          </a:p>
        </p:txBody>
      </p:sp>
      <p:sp>
        <p:nvSpPr>
          <p:cNvPr id="57" name="Inhaltsplatzhalter 4">
            <a:extLst>
              <a:ext uri="{FF2B5EF4-FFF2-40B4-BE49-F238E27FC236}">
                <a16:creationId xmlns:a16="http://schemas.microsoft.com/office/drawing/2014/main" id="{85A56ED0-3AC0-4E76-A30F-553B2AC6082E}"/>
              </a:ext>
            </a:extLst>
          </p:cNvPr>
          <p:cNvSpPr txBox="1">
            <a:spLocks/>
          </p:cNvSpPr>
          <p:nvPr/>
        </p:nvSpPr>
        <p:spPr bwMode="black">
          <a:xfrm>
            <a:off x="3469424" y="5244418"/>
            <a:ext cx="1817625" cy="78166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Merge prices and news</a:t>
            </a:r>
          </a:p>
        </p:txBody>
      </p:sp>
      <p:cxnSp>
        <p:nvCxnSpPr>
          <p:cNvPr id="58" name="Verbinder: gewinkelt 19">
            <a:extLst>
              <a:ext uri="{FF2B5EF4-FFF2-40B4-BE49-F238E27FC236}">
                <a16:creationId xmlns:a16="http://schemas.microsoft.com/office/drawing/2014/main" id="{06F26F03-2B90-4FB0-BC80-2F32DCC938B7}"/>
              </a:ext>
            </a:extLst>
          </p:cNvPr>
          <p:cNvCxnSpPr>
            <a:cxnSpLocks/>
            <a:stCxn id="13" idx="3"/>
            <a:endCxn id="57" idx="0"/>
          </p:cNvCxnSpPr>
          <p:nvPr/>
        </p:nvCxnSpPr>
        <p:spPr>
          <a:xfrm>
            <a:off x="2567448" y="4230757"/>
            <a:ext cx="1810789" cy="1013661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nhaltsplatzhalter 4">
            <a:extLst>
              <a:ext uri="{FF2B5EF4-FFF2-40B4-BE49-F238E27FC236}">
                <a16:creationId xmlns:a16="http://schemas.microsoft.com/office/drawing/2014/main" id="{CA61BE12-2F6D-47F6-A192-DC7FF29F9162}"/>
              </a:ext>
            </a:extLst>
          </p:cNvPr>
          <p:cNvSpPr txBox="1">
            <a:spLocks/>
          </p:cNvSpPr>
          <p:nvPr/>
        </p:nvSpPr>
        <p:spPr bwMode="black">
          <a:xfrm>
            <a:off x="2855640" y="4285798"/>
            <a:ext cx="1512168" cy="493636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auto labelled 380K news</a:t>
            </a:r>
          </a:p>
        </p:txBody>
      </p:sp>
      <p:cxnSp>
        <p:nvCxnSpPr>
          <p:cNvPr id="82" name="Gerader Verbinder 337">
            <a:extLst>
              <a:ext uri="{FF2B5EF4-FFF2-40B4-BE49-F238E27FC236}">
                <a16:creationId xmlns:a16="http://schemas.microsoft.com/office/drawing/2014/main" id="{F1189E08-CA89-4582-B03C-7B42883905D3}"/>
              </a:ext>
            </a:extLst>
          </p:cNvPr>
          <p:cNvCxnSpPr>
            <a:cxnSpLocks/>
          </p:cNvCxnSpPr>
          <p:nvPr/>
        </p:nvCxnSpPr>
        <p:spPr bwMode="gray">
          <a:xfrm>
            <a:off x="2063888" y="5637218"/>
            <a:ext cx="1404147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nhaltsplatzhalter 4">
            <a:extLst>
              <a:ext uri="{FF2B5EF4-FFF2-40B4-BE49-F238E27FC236}">
                <a16:creationId xmlns:a16="http://schemas.microsoft.com/office/drawing/2014/main" id="{8339C5D7-30EB-449C-9F59-126C01CC9758}"/>
              </a:ext>
            </a:extLst>
          </p:cNvPr>
          <p:cNvSpPr txBox="1">
            <a:spLocks/>
          </p:cNvSpPr>
          <p:nvPr/>
        </p:nvSpPr>
        <p:spPr bwMode="black">
          <a:xfrm>
            <a:off x="2063887" y="5419228"/>
            <a:ext cx="1404147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prices</a:t>
            </a:r>
          </a:p>
        </p:txBody>
      </p:sp>
      <p:sp>
        <p:nvSpPr>
          <p:cNvPr id="89" name="Inhaltsplatzhalter 4">
            <a:extLst>
              <a:ext uri="{FF2B5EF4-FFF2-40B4-BE49-F238E27FC236}">
                <a16:creationId xmlns:a16="http://schemas.microsoft.com/office/drawing/2014/main" id="{4CA1C9CF-D976-40A5-AD26-4C48F14A025F}"/>
              </a:ext>
            </a:extLst>
          </p:cNvPr>
          <p:cNvSpPr txBox="1">
            <a:spLocks/>
          </p:cNvSpPr>
          <p:nvPr/>
        </p:nvSpPr>
        <p:spPr bwMode="black">
          <a:xfrm>
            <a:off x="6384032" y="3603810"/>
            <a:ext cx="5189513" cy="36004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Modelling</a:t>
            </a:r>
          </a:p>
        </p:txBody>
      </p:sp>
      <p:sp>
        <p:nvSpPr>
          <p:cNvPr id="90" name="Inhaltsplatzhalter 4">
            <a:extLst>
              <a:ext uri="{FF2B5EF4-FFF2-40B4-BE49-F238E27FC236}">
                <a16:creationId xmlns:a16="http://schemas.microsoft.com/office/drawing/2014/main" id="{963DD54A-E6BE-4F5C-9901-3B6CFFD7C83A}"/>
              </a:ext>
            </a:extLst>
          </p:cNvPr>
          <p:cNvSpPr txBox="1">
            <a:spLocks/>
          </p:cNvSpPr>
          <p:nvPr/>
        </p:nvSpPr>
        <p:spPr bwMode="black">
          <a:xfrm>
            <a:off x="6384032" y="3974576"/>
            <a:ext cx="5189513" cy="22627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Feature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Data transformation for classic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Data transformation for deep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Build regression, boosting and LSTM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Compare models with only prices or with news</a:t>
            </a:r>
          </a:p>
        </p:txBody>
      </p:sp>
      <p:cxnSp>
        <p:nvCxnSpPr>
          <p:cNvPr id="91" name="Verbinder: gewinkelt 19">
            <a:extLst>
              <a:ext uri="{FF2B5EF4-FFF2-40B4-BE49-F238E27FC236}">
                <a16:creationId xmlns:a16="http://schemas.microsoft.com/office/drawing/2014/main" id="{494D0F59-8117-44BD-ACB4-3EA117D93AE5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 flipV="1">
            <a:off x="5287049" y="3783830"/>
            <a:ext cx="1096983" cy="185142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337">
            <a:extLst>
              <a:ext uri="{FF2B5EF4-FFF2-40B4-BE49-F238E27FC236}">
                <a16:creationId xmlns:a16="http://schemas.microsoft.com/office/drawing/2014/main" id="{E0AA12EB-20AA-469F-BD60-07AEE53510B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gray">
          <a:xfrm>
            <a:off x="5268035" y="2401654"/>
            <a:ext cx="3420253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56A25525-6FFA-4EA5-93F6-A4F748B48AC3}"/>
              </a:ext>
            </a:extLst>
          </p:cNvPr>
          <p:cNvSpPr txBox="1">
            <a:spLocks/>
          </p:cNvSpPr>
          <p:nvPr/>
        </p:nvSpPr>
        <p:spPr bwMode="black">
          <a:xfrm>
            <a:off x="5268036" y="2291676"/>
            <a:ext cx="3348244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excel files with most</a:t>
            </a:r>
            <a:r>
              <a:rPr lang="ru-RU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representative</a:t>
            </a:r>
            <a:r>
              <a:rPr lang="ru-RU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texts for each event type </a:t>
            </a:r>
          </a:p>
        </p:txBody>
      </p:sp>
      <p:sp>
        <p:nvSpPr>
          <p:cNvPr id="124" name="Inhaltsplatzhalter 4">
            <a:extLst>
              <a:ext uri="{FF2B5EF4-FFF2-40B4-BE49-F238E27FC236}">
                <a16:creationId xmlns:a16="http://schemas.microsoft.com/office/drawing/2014/main" id="{CFE45D73-1C52-4C10-BFC2-3ADE7CCBE1F1}"/>
              </a:ext>
            </a:extLst>
          </p:cNvPr>
          <p:cNvSpPr txBox="1">
            <a:spLocks/>
          </p:cNvSpPr>
          <p:nvPr/>
        </p:nvSpPr>
        <p:spPr bwMode="black">
          <a:xfrm>
            <a:off x="3473330" y="1412776"/>
            <a:ext cx="1794705" cy="504056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400" dirty="0">
                <a:latin typeface="+mn-lt"/>
              </a:rPr>
              <a:t>excel with key words for each event type</a:t>
            </a:r>
          </a:p>
        </p:txBody>
      </p:sp>
      <p:cxnSp>
        <p:nvCxnSpPr>
          <p:cNvPr id="125" name="Gerader Verbinder 337">
            <a:extLst>
              <a:ext uri="{FF2B5EF4-FFF2-40B4-BE49-F238E27FC236}">
                <a16:creationId xmlns:a16="http://schemas.microsoft.com/office/drawing/2014/main" id="{98D4B704-8BA1-4199-9D29-7CF81C2F653C}"/>
              </a:ext>
            </a:extLst>
          </p:cNvPr>
          <p:cNvCxnSpPr>
            <a:cxnSpLocks/>
            <a:endCxn id="10" idx="0"/>
          </p:cNvCxnSpPr>
          <p:nvPr/>
        </p:nvCxnSpPr>
        <p:spPr bwMode="gray">
          <a:xfrm>
            <a:off x="4367808" y="1844823"/>
            <a:ext cx="227" cy="216025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5F783479-61CE-4E70-AAB3-17000F1029EA}"/>
              </a:ext>
            </a:extLst>
          </p:cNvPr>
          <p:cNvSpPr txBox="1">
            <a:spLocks/>
          </p:cNvSpPr>
          <p:nvPr/>
        </p:nvSpPr>
        <p:spPr bwMode="black">
          <a:xfrm>
            <a:off x="7273321" y="754028"/>
            <a:ext cx="1794705" cy="504055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42" name="Inhaltsplatzhalter 4">
            <a:extLst>
              <a:ext uri="{FF2B5EF4-FFF2-40B4-BE49-F238E27FC236}">
                <a16:creationId xmlns:a16="http://schemas.microsoft.com/office/drawing/2014/main" id="{FEA128C0-E6D1-4BEA-9D68-C8FDAF38FECF}"/>
              </a:ext>
            </a:extLst>
          </p:cNvPr>
          <p:cNvSpPr txBox="1">
            <a:spLocks/>
          </p:cNvSpPr>
          <p:nvPr/>
        </p:nvSpPr>
        <p:spPr bwMode="black">
          <a:xfrm>
            <a:off x="5993610" y="1412776"/>
            <a:ext cx="1794705" cy="504056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n-lt"/>
              </a:rPr>
              <a:t>manual labelling</a:t>
            </a:r>
          </a:p>
        </p:txBody>
      </p:sp>
      <p:cxnSp>
        <p:nvCxnSpPr>
          <p:cNvPr id="43" name="Gerader Verbinder 337">
            <a:extLst>
              <a:ext uri="{FF2B5EF4-FFF2-40B4-BE49-F238E27FC236}">
                <a16:creationId xmlns:a16="http://schemas.microsoft.com/office/drawing/2014/main" id="{50CB9018-131F-4FDF-9704-8F79EDC55F41}"/>
              </a:ext>
            </a:extLst>
          </p:cNvPr>
          <p:cNvCxnSpPr>
            <a:cxnSpLocks/>
          </p:cNvCxnSpPr>
          <p:nvPr/>
        </p:nvCxnSpPr>
        <p:spPr bwMode="gray">
          <a:xfrm>
            <a:off x="6888088" y="1844823"/>
            <a:ext cx="227" cy="216025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5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1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7B3274-6186-4A7B-A869-444D0E035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1503"/>
              </p:ext>
            </p:extLst>
          </p:nvPr>
        </p:nvGraphicFramePr>
        <p:xfrm>
          <a:off x="334963" y="1268413"/>
          <a:ext cx="11522076" cy="4896000"/>
        </p:xfrm>
        <a:graphic>
          <a:graphicData uri="http://schemas.openxmlformats.org/drawingml/2006/table">
            <a:tbl>
              <a:tblPr firstRow="1" firstCol="1" bandRow="1"/>
              <a:tblGrid>
                <a:gridCol w="2062797">
                  <a:extLst>
                    <a:ext uri="{9D8B030D-6E8A-4147-A177-3AD203B41FA5}">
                      <a16:colId xmlns:a16="http://schemas.microsoft.com/office/drawing/2014/main" val="3362033435"/>
                    </a:ext>
                  </a:extLst>
                </a:gridCol>
                <a:gridCol w="1555133">
                  <a:extLst>
                    <a:ext uri="{9D8B030D-6E8A-4147-A177-3AD203B41FA5}">
                      <a16:colId xmlns:a16="http://schemas.microsoft.com/office/drawing/2014/main" val="1622835010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2708808847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3649815434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1918070621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3706189491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322195070"/>
                    </a:ext>
                  </a:extLst>
                </a:gridCol>
                <a:gridCol w="1313516">
                  <a:extLst>
                    <a:ext uri="{9D8B030D-6E8A-4147-A177-3AD203B41FA5}">
                      <a16:colId xmlns:a16="http://schemas.microsoft.com/office/drawing/2014/main" val="2633233442"/>
                    </a:ext>
                  </a:extLst>
                </a:gridCol>
              </a:tblGrid>
              <a:tr h="360000"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14. MSE and MAE values for all 12 models in train, valid and test sets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6776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Included features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010247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70837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9721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14662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732212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78587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394662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92769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573681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54699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19282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71532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41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E36CC5-4A88-457E-9E90-9DF774BC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1750"/>
              </p:ext>
            </p:extLst>
          </p:nvPr>
        </p:nvGraphicFramePr>
        <p:xfrm>
          <a:off x="334962" y="1268413"/>
          <a:ext cx="11522077" cy="4896000"/>
        </p:xfrm>
        <a:graphic>
          <a:graphicData uri="http://schemas.openxmlformats.org/drawingml/2006/table">
            <a:tbl>
              <a:tblPr firstRow="1" firstCol="1" bandRow="1"/>
              <a:tblGrid>
                <a:gridCol w="2757215">
                  <a:extLst>
                    <a:ext uri="{9D8B030D-6E8A-4147-A177-3AD203B41FA5}">
                      <a16:colId xmlns:a16="http://schemas.microsoft.com/office/drawing/2014/main" val="2711461364"/>
                    </a:ext>
                  </a:extLst>
                </a:gridCol>
                <a:gridCol w="2757215">
                  <a:extLst>
                    <a:ext uri="{9D8B030D-6E8A-4147-A177-3AD203B41FA5}">
                      <a16:colId xmlns:a16="http://schemas.microsoft.com/office/drawing/2014/main" val="554702038"/>
                    </a:ext>
                  </a:extLst>
                </a:gridCol>
                <a:gridCol w="2004153">
                  <a:extLst>
                    <a:ext uri="{9D8B030D-6E8A-4147-A177-3AD203B41FA5}">
                      <a16:colId xmlns:a16="http://schemas.microsoft.com/office/drawing/2014/main" val="1717037047"/>
                    </a:ext>
                  </a:extLst>
                </a:gridCol>
                <a:gridCol w="2004153">
                  <a:extLst>
                    <a:ext uri="{9D8B030D-6E8A-4147-A177-3AD203B41FA5}">
                      <a16:colId xmlns:a16="http://schemas.microsoft.com/office/drawing/2014/main" val="217211693"/>
                    </a:ext>
                  </a:extLst>
                </a:gridCol>
                <a:gridCol w="1999341">
                  <a:extLst>
                    <a:ext uri="{9D8B030D-6E8A-4147-A177-3AD203B41FA5}">
                      <a16:colId xmlns:a16="http://schemas.microsoft.com/office/drawing/2014/main" val="109125438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13. AUC values for all 12 models in train, valid and test sets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8048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Included features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29229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3043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94098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376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52958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3992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88191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411980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7959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49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96409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67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569187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757628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57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98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64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4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55D74E-0EB5-4F39-AB37-8D6E1C191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31801"/>
              </p:ext>
            </p:extLst>
          </p:nvPr>
        </p:nvGraphicFramePr>
        <p:xfrm>
          <a:off x="334962" y="1354557"/>
          <a:ext cx="11522076" cy="4896000"/>
        </p:xfrm>
        <a:graphic>
          <a:graphicData uri="http://schemas.openxmlformats.org/drawingml/2006/table">
            <a:tbl>
              <a:tblPr firstRow="1" firstCol="1" bandRow="1"/>
              <a:tblGrid>
                <a:gridCol w="2062798">
                  <a:extLst>
                    <a:ext uri="{9D8B030D-6E8A-4147-A177-3AD203B41FA5}">
                      <a16:colId xmlns:a16="http://schemas.microsoft.com/office/drawing/2014/main" val="4281668171"/>
                    </a:ext>
                  </a:extLst>
                </a:gridCol>
                <a:gridCol w="1217075">
                  <a:extLst>
                    <a:ext uri="{9D8B030D-6E8A-4147-A177-3AD203B41FA5}">
                      <a16:colId xmlns:a16="http://schemas.microsoft.com/office/drawing/2014/main" val="1670244028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2753733037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4064760764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2621592224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1505988237"/>
                    </a:ext>
                  </a:extLst>
                </a:gridCol>
                <a:gridCol w="1387129">
                  <a:extLst>
                    <a:ext uri="{9D8B030D-6E8A-4147-A177-3AD203B41FA5}">
                      <a16:colId xmlns:a16="http://schemas.microsoft.com/office/drawing/2014/main" val="694000014"/>
                    </a:ext>
                  </a:extLst>
                </a:gridCol>
                <a:gridCol w="1324990">
                  <a:extLst>
                    <a:ext uri="{9D8B030D-6E8A-4147-A177-3AD203B41FA5}">
                      <a16:colId xmlns:a16="http://schemas.microsoft.com/office/drawing/2014/main" val="1899335120"/>
                    </a:ext>
                  </a:extLst>
                </a:gridCol>
              </a:tblGrid>
              <a:tr h="360000"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15. Accuracy and precision for all 12 models in train, valid and test sets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00042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Included features</a:t>
                      </a:r>
                      <a:endParaRPr lang="en-US" dirty="0"/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train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valid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test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train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valid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test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60144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703367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48247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03966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76B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409442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31901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15937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10166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926841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80193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711114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75829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806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107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predictions are not appropriate for classification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C3BBB27-8134-46F1-AD01-27D861A551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30" y="1268413"/>
            <a:ext cx="9408945" cy="4992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49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boosting shows higher profitability than LSTM model?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83B378-54AC-4A3A-8072-1984612946FD}"/>
              </a:ext>
            </a:extLst>
          </p:cNvPr>
          <p:cNvGrpSpPr/>
          <p:nvPr/>
        </p:nvGrpSpPr>
        <p:grpSpPr>
          <a:xfrm>
            <a:off x="890722" y="1273347"/>
            <a:ext cx="10410556" cy="5030442"/>
            <a:chOff x="890722" y="1273347"/>
            <a:chExt cx="10410556" cy="503044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D831F62-9BCF-4A5C-B48A-C001556A9464}"/>
                </a:ext>
              </a:extLst>
            </p:cNvPr>
            <p:cNvSpPr/>
            <p:nvPr/>
          </p:nvSpPr>
          <p:spPr>
            <a:xfrm>
              <a:off x="890722" y="3071673"/>
              <a:ext cx="2508547" cy="1433791"/>
            </a:xfrm>
            <a:custGeom>
              <a:avLst/>
              <a:gdLst>
                <a:gd name="connsiteX0" fmla="*/ 0 w 2508547"/>
                <a:gd name="connsiteY0" fmla="*/ 143379 h 1433791"/>
                <a:gd name="connsiteX1" fmla="*/ 143379 w 2508547"/>
                <a:gd name="connsiteY1" fmla="*/ 0 h 1433791"/>
                <a:gd name="connsiteX2" fmla="*/ 2365168 w 2508547"/>
                <a:gd name="connsiteY2" fmla="*/ 0 h 1433791"/>
                <a:gd name="connsiteX3" fmla="*/ 2508547 w 2508547"/>
                <a:gd name="connsiteY3" fmla="*/ 143379 h 1433791"/>
                <a:gd name="connsiteX4" fmla="*/ 2508547 w 2508547"/>
                <a:gd name="connsiteY4" fmla="*/ 1290412 h 1433791"/>
                <a:gd name="connsiteX5" fmla="*/ 2365168 w 2508547"/>
                <a:gd name="connsiteY5" fmla="*/ 1433791 h 1433791"/>
                <a:gd name="connsiteX6" fmla="*/ 143379 w 2508547"/>
                <a:gd name="connsiteY6" fmla="*/ 1433791 h 1433791"/>
                <a:gd name="connsiteX7" fmla="*/ 0 w 2508547"/>
                <a:gd name="connsiteY7" fmla="*/ 1290412 h 1433791"/>
                <a:gd name="connsiteX8" fmla="*/ 0 w 2508547"/>
                <a:gd name="connsiteY8" fmla="*/ 143379 h 14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8547" h="1433791">
                  <a:moveTo>
                    <a:pt x="0" y="143379"/>
                  </a:moveTo>
                  <a:cubicBezTo>
                    <a:pt x="0" y="64193"/>
                    <a:pt x="64193" y="0"/>
                    <a:pt x="143379" y="0"/>
                  </a:cubicBezTo>
                  <a:lnTo>
                    <a:pt x="2365168" y="0"/>
                  </a:lnTo>
                  <a:cubicBezTo>
                    <a:pt x="2444354" y="0"/>
                    <a:pt x="2508547" y="64193"/>
                    <a:pt x="2508547" y="143379"/>
                  </a:cubicBezTo>
                  <a:lnTo>
                    <a:pt x="2508547" y="1290412"/>
                  </a:lnTo>
                  <a:cubicBezTo>
                    <a:pt x="2508547" y="1369598"/>
                    <a:pt x="2444354" y="1433791"/>
                    <a:pt x="2365168" y="1433791"/>
                  </a:cubicBezTo>
                  <a:lnTo>
                    <a:pt x="143379" y="1433791"/>
                  </a:lnTo>
                  <a:cubicBezTo>
                    <a:pt x="64193" y="1433791"/>
                    <a:pt x="0" y="1369598"/>
                    <a:pt x="0" y="1290412"/>
                  </a:cubicBezTo>
                  <a:lnTo>
                    <a:pt x="0" y="14337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424" tIns="53424" rIns="53424" bIns="53424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Why boosting shows higher profitability than LSTM model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8ACCA35-EEA8-4106-B681-A3CD10B16905}"/>
                </a:ext>
              </a:extLst>
            </p:cNvPr>
            <p:cNvSpPr/>
            <p:nvPr/>
          </p:nvSpPr>
          <p:spPr>
            <a:xfrm rot="17436527">
              <a:off x="2956123" y="3137735"/>
              <a:ext cx="1367701" cy="21490"/>
            </a:xfrm>
            <a:custGeom>
              <a:avLst/>
              <a:gdLst>
                <a:gd name="connsiteX0" fmla="*/ 0 w 1367701"/>
                <a:gd name="connsiteY0" fmla="*/ 10745 h 21490"/>
                <a:gd name="connsiteX1" fmla="*/ 1367701 w 1367701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7701" h="21490">
                  <a:moveTo>
                    <a:pt x="0" y="10745"/>
                  </a:moveTo>
                  <a:lnTo>
                    <a:pt x="1367701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2357" tIns="-23446" rIns="662358" bIns="-2345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5A6B80-3FD0-4AF7-B180-9CBB5050D59E}"/>
                </a:ext>
              </a:extLst>
            </p:cNvPr>
            <p:cNvSpPr/>
            <p:nvPr/>
          </p:nvSpPr>
          <p:spPr>
            <a:xfrm>
              <a:off x="3880680" y="2126799"/>
              <a:ext cx="2289565" cy="763186"/>
            </a:xfrm>
            <a:custGeom>
              <a:avLst/>
              <a:gdLst>
                <a:gd name="connsiteX0" fmla="*/ 0 w 2289565"/>
                <a:gd name="connsiteY0" fmla="*/ 76319 h 763186"/>
                <a:gd name="connsiteX1" fmla="*/ 76319 w 2289565"/>
                <a:gd name="connsiteY1" fmla="*/ 0 h 763186"/>
                <a:gd name="connsiteX2" fmla="*/ 2213246 w 2289565"/>
                <a:gd name="connsiteY2" fmla="*/ 0 h 763186"/>
                <a:gd name="connsiteX3" fmla="*/ 2289565 w 2289565"/>
                <a:gd name="connsiteY3" fmla="*/ 76319 h 763186"/>
                <a:gd name="connsiteX4" fmla="*/ 2289565 w 2289565"/>
                <a:gd name="connsiteY4" fmla="*/ 686867 h 763186"/>
                <a:gd name="connsiteX5" fmla="*/ 2213246 w 2289565"/>
                <a:gd name="connsiteY5" fmla="*/ 763186 h 763186"/>
                <a:gd name="connsiteX6" fmla="*/ 76319 w 2289565"/>
                <a:gd name="connsiteY6" fmla="*/ 763186 h 763186"/>
                <a:gd name="connsiteX7" fmla="*/ 0 w 2289565"/>
                <a:gd name="connsiteY7" fmla="*/ 686867 h 763186"/>
                <a:gd name="connsiteX8" fmla="*/ 0 w 2289565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565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2213246" y="0"/>
                  </a:lnTo>
                  <a:cubicBezTo>
                    <a:pt x="2255396" y="0"/>
                    <a:pt x="2289565" y="34169"/>
                    <a:pt x="2289565" y="76319"/>
                  </a:cubicBezTo>
                  <a:lnTo>
                    <a:pt x="2289565" y="686867"/>
                  </a:lnTo>
                  <a:cubicBezTo>
                    <a:pt x="2289565" y="729017"/>
                    <a:pt x="2255396" y="763186"/>
                    <a:pt x="2213246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Input data issues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0F70E1-ED28-4F72-ACF0-923F3BB1A99C}"/>
                </a:ext>
              </a:extLst>
            </p:cNvPr>
            <p:cNvSpPr/>
            <p:nvPr/>
          </p:nvSpPr>
          <p:spPr>
            <a:xfrm rot="17965577">
              <a:off x="5921019" y="2070921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4" tIns="-13752" rIns="478136" bIns="-137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5E064C-63C2-465C-8DCE-8AB18042198E}"/>
                </a:ext>
              </a:extLst>
            </p:cNvPr>
            <p:cNvSpPr/>
            <p:nvPr/>
          </p:nvSpPr>
          <p:spPr>
            <a:xfrm>
              <a:off x="6651656" y="1273347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The dataset is too small to train neural network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0422C7-310F-44F8-AC7F-44ECA55EA9F3}"/>
                </a:ext>
              </a:extLst>
            </p:cNvPr>
            <p:cNvSpPr/>
            <p:nvPr/>
          </p:nvSpPr>
          <p:spPr>
            <a:xfrm>
              <a:off x="6170246" y="2497647"/>
              <a:ext cx="481410" cy="21490"/>
            </a:xfrm>
            <a:custGeom>
              <a:avLst/>
              <a:gdLst>
                <a:gd name="connsiteX0" fmla="*/ 0 w 481410"/>
                <a:gd name="connsiteY0" fmla="*/ 10745 h 21490"/>
                <a:gd name="connsiteX1" fmla="*/ 481410 w 481410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410" h="21490">
                  <a:moveTo>
                    <a:pt x="0" y="10745"/>
                  </a:moveTo>
                  <a:lnTo>
                    <a:pt x="481410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70" tIns="-1290" rIns="241370" bIns="-1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BBB08B-A1A2-4F5D-B6ED-C4511DD642BA}"/>
                </a:ext>
              </a:extLst>
            </p:cNvPr>
            <p:cNvSpPr/>
            <p:nvPr/>
          </p:nvSpPr>
          <p:spPr>
            <a:xfrm>
              <a:off x="6651656" y="2126799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Boosting model gets less sequences --&gt; less noises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98F679-CD1F-4654-841F-B2A652553764}"/>
                </a:ext>
              </a:extLst>
            </p:cNvPr>
            <p:cNvSpPr/>
            <p:nvPr/>
          </p:nvSpPr>
          <p:spPr>
            <a:xfrm rot="3634423">
              <a:off x="5921019" y="2924372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5" tIns="-13751" rIns="478135" bIns="-1375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343318-F41D-4C55-A858-360CF4E7ACF4}"/>
                </a:ext>
              </a:extLst>
            </p:cNvPr>
            <p:cNvSpPr/>
            <p:nvPr/>
          </p:nvSpPr>
          <p:spPr>
            <a:xfrm>
              <a:off x="6651656" y="2980250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Depends on valid/test splits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EB0C18-BA84-4E9A-9FDD-D062BB569E1D}"/>
                </a:ext>
              </a:extLst>
            </p:cNvPr>
            <p:cNvSpPr/>
            <p:nvPr/>
          </p:nvSpPr>
          <p:spPr>
            <a:xfrm rot="4163473">
              <a:off x="2956123" y="4417912"/>
              <a:ext cx="1367701" cy="21490"/>
            </a:xfrm>
            <a:custGeom>
              <a:avLst/>
              <a:gdLst>
                <a:gd name="connsiteX0" fmla="*/ 0 w 1367701"/>
                <a:gd name="connsiteY0" fmla="*/ 10745 h 21490"/>
                <a:gd name="connsiteX1" fmla="*/ 1367701 w 1367701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7701" h="21490">
                  <a:moveTo>
                    <a:pt x="0" y="10745"/>
                  </a:moveTo>
                  <a:lnTo>
                    <a:pt x="1367701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2357" tIns="-23450" rIns="662358" bIns="-2344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84046-772F-4335-ADC0-96B799375A84}"/>
                </a:ext>
              </a:extLst>
            </p:cNvPr>
            <p:cNvSpPr/>
            <p:nvPr/>
          </p:nvSpPr>
          <p:spPr>
            <a:xfrm>
              <a:off x="3880680" y="4687152"/>
              <a:ext cx="2289565" cy="763186"/>
            </a:xfrm>
            <a:custGeom>
              <a:avLst/>
              <a:gdLst>
                <a:gd name="connsiteX0" fmla="*/ 0 w 2289565"/>
                <a:gd name="connsiteY0" fmla="*/ 76319 h 763186"/>
                <a:gd name="connsiteX1" fmla="*/ 76319 w 2289565"/>
                <a:gd name="connsiteY1" fmla="*/ 0 h 763186"/>
                <a:gd name="connsiteX2" fmla="*/ 2213246 w 2289565"/>
                <a:gd name="connsiteY2" fmla="*/ 0 h 763186"/>
                <a:gd name="connsiteX3" fmla="*/ 2289565 w 2289565"/>
                <a:gd name="connsiteY3" fmla="*/ 76319 h 763186"/>
                <a:gd name="connsiteX4" fmla="*/ 2289565 w 2289565"/>
                <a:gd name="connsiteY4" fmla="*/ 686867 h 763186"/>
                <a:gd name="connsiteX5" fmla="*/ 2213246 w 2289565"/>
                <a:gd name="connsiteY5" fmla="*/ 763186 h 763186"/>
                <a:gd name="connsiteX6" fmla="*/ 76319 w 2289565"/>
                <a:gd name="connsiteY6" fmla="*/ 763186 h 763186"/>
                <a:gd name="connsiteX7" fmla="*/ 0 w 2289565"/>
                <a:gd name="connsiteY7" fmla="*/ 686867 h 763186"/>
                <a:gd name="connsiteX8" fmla="*/ 0 w 2289565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565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2213246" y="0"/>
                  </a:lnTo>
                  <a:cubicBezTo>
                    <a:pt x="2255396" y="0"/>
                    <a:pt x="2289565" y="34169"/>
                    <a:pt x="2289565" y="76319"/>
                  </a:cubicBezTo>
                  <a:lnTo>
                    <a:pt x="2289565" y="686867"/>
                  </a:lnTo>
                  <a:cubicBezTo>
                    <a:pt x="2289565" y="729017"/>
                    <a:pt x="2255396" y="763186"/>
                    <a:pt x="2213246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Modelling issues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414A19-4FBD-40CC-913F-ECB8888D402F}"/>
                </a:ext>
              </a:extLst>
            </p:cNvPr>
            <p:cNvSpPr/>
            <p:nvPr/>
          </p:nvSpPr>
          <p:spPr>
            <a:xfrm rot="17965577">
              <a:off x="5921019" y="4631274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4" tIns="-13752" rIns="478136" bIns="-137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D1D804-9F57-4389-A9FF-C329626F1395}"/>
                </a:ext>
              </a:extLst>
            </p:cNvPr>
            <p:cNvSpPr/>
            <p:nvPr/>
          </p:nvSpPr>
          <p:spPr>
            <a:xfrm>
              <a:off x="6651656" y="3833701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Boosting model actually fits to guess companies and then buy Tesla every day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636F7-E22C-4CA6-BAEF-7D2F44BDC538}"/>
                </a:ext>
              </a:extLst>
            </p:cNvPr>
            <p:cNvSpPr/>
            <p:nvPr/>
          </p:nvSpPr>
          <p:spPr>
            <a:xfrm>
              <a:off x="6170246" y="5058000"/>
              <a:ext cx="481410" cy="21490"/>
            </a:xfrm>
            <a:custGeom>
              <a:avLst/>
              <a:gdLst>
                <a:gd name="connsiteX0" fmla="*/ 0 w 481410"/>
                <a:gd name="connsiteY0" fmla="*/ 10745 h 21490"/>
                <a:gd name="connsiteX1" fmla="*/ 481410 w 481410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410" h="21490">
                  <a:moveTo>
                    <a:pt x="0" y="10745"/>
                  </a:moveTo>
                  <a:lnTo>
                    <a:pt x="481410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70" tIns="-1290" rIns="241370" bIns="-1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878A73-A2D9-4423-8B48-33E0436A6CAC}"/>
                </a:ext>
              </a:extLst>
            </p:cNvPr>
            <p:cNvSpPr/>
            <p:nvPr/>
          </p:nvSpPr>
          <p:spPr>
            <a:xfrm>
              <a:off x="6651656" y="4687152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Regularization of boosting model is better than some LSTM dropout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8C68551-1CEB-4DF4-ABA2-07D5D2B6C74D}"/>
                </a:ext>
              </a:extLst>
            </p:cNvPr>
            <p:cNvSpPr/>
            <p:nvPr/>
          </p:nvSpPr>
          <p:spPr>
            <a:xfrm rot="3634423">
              <a:off x="5921019" y="5484726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4" tIns="-13752" rIns="478136" bIns="-137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B02786-BFCE-474E-A68E-C08657125C7E}"/>
                </a:ext>
              </a:extLst>
            </p:cNvPr>
            <p:cNvSpPr/>
            <p:nvPr/>
          </p:nvSpPr>
          <p:spPr>
            <a:xfrm>
              <a:off x="6651656" y="5540603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LSTM's hyperparameters are not optimized, includes custom loss param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28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49D3B09-62BC-4F48-9641-BCF6B48A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23" y="1268413"/>
            <a:ext cx="10141555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777-034F-4209-8D0C-CFB85A08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160632" cy="720000"/>
          </a:xfrm>
        </p:spPr>
        <p:txBody>
          <a:bodyPr/>
          <a:lstStyle/>
          <a:p>
            <a:r>
              <a:rPr lang="en-US" dirty="0"/>
              <a:t>Aggregate metrics of profit show a dominance of models with </a:t>
            </a:r>
            <a:r>
              <a:rPr lang="en-US" b="1" i="1" dirty="0"/>
              <a:t>news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FBA58-A53F-435E-A5EC-1395353B2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5ABB5-1AF5-4314-8865-2C11C92BF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BD2F4-C7C6-4F08-8399-7017B183BD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BD55DB8-BF09-45F2-817C-25FF20CDDFE9}"/>
              </a:ext>
            </a:extLst>
          </p:cNvPr>
          <p:cNvSpPr txBox="1">
            <a:spLocks/>
          </p:cNvSpPr>
          <p:nvPr/>
        </p:nvSpPr>
        <p:spPr bwMode="black">
          <a:xfrm>
            <a:off x="6092651" y="1485024"/>
            <a:ext cx="5471392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3DBD2859-5EBE-4C15-99E5-CFA0A72B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1" y="1501820"/>
            <a:ext cx="5236796" cy="4850426"/>
          </a:xfrm>
          <a:prstGeom prst="rect">
            <a:avLst/>
          </a:prstGeom>
        </p:spPr>
      </p:pic>
      <p:pic>
        <p:nvPicPr>
          <p:cNvPr id="29" name="Picture 28" descr="Chart, bar chart&#10;&#10;Description automatically generated">
            <a:extLst>
              <a:ext uri="{FF2B5EF4-FFF2-40B4-BE49-F238E27FC236}">
                <a16:creationId xmlns:a16="http://schemas.microsoft.com/office/drawing/2014/main" id="{96318784-1059-4CF9-B1A0-5F3E4730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9"/>
          <a:stretch/>
        </p:blipFill>
        <p:spPr>
          <a:xfrm>
            <a:off x="6456559" y="1501820"/>
            <a:ext cx="5107484" cy="49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50FED85A-1D0D-429A-8067-F68CF46664C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13" y="1484313"/>
            <a:ext cx="7160175" cy="4752975"/>
          </a:xfrm>
        </p:spPr>
      </p:pic>
    </p:spTree>
    <p:extLst>
      <p:ext uri="{BB962C8B-B14F-4D97-AF65-F5344CB8AC3E}">
        <p14:creationId xmlns:p14="http://schemas.microsoft.com/office/powerpoint/2010/main" val="422308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7D31A27D-3EDE-4D86-8F53-FC8095B418E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91" y="1484313"/>
            <a:ext cx="7144819" cy="4752975"/>
          </a:xfrm>
        </p:spPr>
      </p:pic>
    </p:spTree>
    <p:extLst>
      <p:ext uri="{BB962C8B-B14F-4D97-AF65-F5344CB8AC3E}">
        <p14:creationId xmlns:p14="http://schemas.microsoft.com/office/powerpoint/2010/main" val="391875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4578889-EC62-44DC-85E6-C339007309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46" y="1484313"/>
            <a:ext cx="7094908" cy="4752975"/>
          </a:xfrm>
        </p:spPr>
      </p:pic>
    </p:spTree>
    <p:extLst>
      <p:ext uri="{BB962C8B-B14F-4D97-AF65-F5344CB8AC3E}">
        <p14:creationId xmlns:p14="http://schemas.microsoft.com/office/powerpoint/2010/main" val="106860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A6584A55-CAD0-4EB4-8108-06CBDD3FA1F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13" y="1484313"/>
            <a:ext cx="7160175" cy="4752975"/>
          </a:xfrm>
        </p:spPr>
      </p:pic>
    </p:spTree>
    <p:extLst>
      <p:ext uri="{BB962C8B-B14F-4D97-AF65-F5344CB8AC3E}">
        <p14:creationId xmlns:p14="http://schemas.microsoft.com/office/powerpoint/2010/main" val="173951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6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текстов позволяет добавить новую информацию в предсказательную модель, чтобы значительно повысить качество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06E7B1-1957-4628-BAE2-9D15E944C23F}"/>
              </a:ext>
            </a:extLst>
          </p:cNvPr>
          <p:cNvSpPr/>
          <p:nvPr/>
        </p:nvSpPr>
        <p:spPr>
          <a:xfrm>
            <a:off x="1611441" y="1624235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Prices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8E44FC9-B898-440C-80A0-73C7A5CD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1535004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B34CF1-CDBC-435C-89A4-56101DB8E2AB}"/>
              </a:ext>
            </a:extLst>
          </p:cNvPr>
          <p:cNvSpPr/>
          <p:nvPr/>
        </p:nvSpPr>
        <p:spPr>
          <a:xfrm>
            <a:off x="1611441" y="2678843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Technical indicators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6BB5CCD-0814-4BF7-AAF3-D9024CCD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589612"/>
            <a:ext cx="720000" cy="7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D4CDBB-BD0D-4861-B5E6-5A5E13CB145A}"/>
              </a:ext>
            </a:extLst>
          </p:cNvPr>
          <p:cNvSpPr/>
          <p:nvPr/>
        </p:nvSpPr>
        <p:spPr>
          <a:xfrm>
            <a:off x="1611441" y="3733452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Text analysis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B183E123-3FC1-4700-B0ED-4B24B4FDE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64422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1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76EF0A3A-C381-4E92-9D01-F56E28BF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/>
          <a:stretch/>
        </p:blipFill>
        <p:spPr>
          <a:xfrm>
            <a:off x="6704786" y="1484313"/>
            <a:ext cx="4863822" cy="47529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shows the dominance of models with proposed news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1AF1A-F35B-4699-A871-A4CA46D561B5}"/>
              </a:ext>
            </a:extLst>
          </p:cNvPr>
          <p:cNvSpPr/>
          <p:nvPr/>
        </p:nvSpPr>
        <p:spPr>
          <a:xfrm>
            <a:off x="2280040" y="2821751"/>
            <a:ext cx="3959349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604B2A-E735-45C1-9E74-9CD1E0E3AE13}"/>
              </a:ext>
            </a:extLst>
          </p:cNvPr>
          <p:cNvGrpSpPr/>
          <p:nvPr/>
        </p:nvGrpSpPr>
        <p:grpSpPr>
          <a:xfrm>
            <a:off x="690130" y="2427366"/>
            <a:ext cx="4789533" cy="720000"/>
            <a:chOff x="690130" y="2427366"/>
            <a:chExt cx="4789533" cy="720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0B818C36-3671-4228-B227-3F3A01EBA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30" y="242736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10C362-A04F-4CFC-9FEC-5F8C68DD5A13}"/>
                </a:ext>
              </a:extLst>
            </p:cNvPr>
            <p:cNvSpPr/>
            <p:nvPr/>
          </p:nvSpPr>
          <p:spPr>
            <a:xfrm>
              <a:off x="1520314" y="2535338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Manually labelled 760 texts,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applied BERT model to classify texts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379291-2036-4F22-8E8B-A170722FCCF5}"/>
              </a:ext>
            </a:extLst>
          </p:cNvPr>
          <p:cNvGrpSpPr/>
          <p:nvPr/>
        </p:nvGrpSpPr>
        <p:grpSpPr>
          <a:xfrm>
            <a:off x="670083" y="1556792"/>
            <a:ext cx="4809580" cy="762000"/>
            <a:chOff x="841224" y="1556792"/>
            <a:chExt cx="4809580" cy="76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5C1BF1-33A3-4B35-90EE-482AC596F699}"/>
                </a:ext>
              </a:extLst>
            </p:cNvPr>
            <p:cNvSpPr/>
            <p:nvPr/>
          </p:nvSpPr>
          <p:spPr>
            <a:xfrm>
              <a:off x="1691455" y="1675672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Collected data: news and prices</a:t>
              </a:r>
            </a:p>
          </p:txBody>
        </p:sp>
        <p:pic>
          <p:nvPicPr>
            <p:cNvPr id="1028" name="Picture 4" descr="talendo - Thomson Reuters">
              <a:extLst>
                <a:ext uri="{FF2B5EF4-FFF2-40B4-BE49-F238E27FC236}">
                  <a16:creationId xmlns:a16="http://schemas.microsoft.com/office/drawing/2014/main" id="{FE72EFAA-3050-4D40-9EEA-E6F409087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5" t="12554" r="10766" b="10739"/>
            <a:stretch/>
          </p:blipFill>
          <p:spPr bwMode="auto">
            <a:xfrm>
              <a:off x="841224" y="1556792"/>
              <a:ext cx="76009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D5E901-EAAE-44A1-864F-DC88B0D21811}"/>
              </a:ext>
            </a:extLst>
          </p:cNvPr>
          <p:cNvGrpSpPr/>
          <p:nvPr/>
        </p:nvGrpSpPr>
        <p:grpSpPr>
          <a:xfrm>
            <a:off x="690238" y="4321366"/>
            <a:ext cx="5480998" cy="576064"/>
            <a:chOff x="861379" y="4321366"/>
            <a:chExt cx="5480998" cy="576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0CDFCA-D1A1-4D9C-8CAA-38030894D434}"/>
                </a:ext>
              </a:extLst>
            </p:cNvPr>
            <p:cNvSpPr/>
            <p:nvPr/>
          </p:nvSpPr>
          <p:spPr>
            <a:xfrm>
              <a:off x="1691455" y="4340818"/>
              <a:ext cx="4650922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Built Regression, Boosting and LSTM models</a:t>
              </a:r>
            </a:p>
          </p:txBody>
        </p:sp>
        <p:pic>
          <p:nvPicPr>
            <p:cNvPr id="4" name="Picture 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94FB6BC-085E-47F2-A038-8CCD40A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379" y="4321366"/>
              <a:ext cx="719784" cy="57606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535764-E02D-44F3-AB6B-865A634FD9DF}"/>
              </a:ext>
            </a:extLst>
          </p:cNvPr>
          <p:cNvGrpSpPr/>
          <p:nvPr/>
        </p:nvGrpSpPr>
        <p:grpSpPr>
          <a:xfrm>
            <a:off x="690130" y="5157192"/>
            <a:ext cx="5767292" cy="720000"/>
            <a:chOff x="861271" y="5157192"/>
            <a:chExt cx="5767292" cy="72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5BC224-E244-4ECE-9A32-F397F367D0FA}"/>
                </a:ext>
              </a:extLst>
            </p:cNvPr>
            <p:cNvSpPr/>
            <p:nvPr/>
          </p:nvSpPr>
          <p:spPr>
            <a:xfrm>
              <a:off x="1691455" y="5229200"/>
              <a:ext cx="4937108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Compared models’ metrics and profitability depending on the</a:t>
              </a:r>
              <a:r>
                <a:rPr lang="ru-RU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including our news features</a:t>
              </a:r>
            </a:p>
          </p:txBody>
        </p:sp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C3FAA62-757B-4AAC-BC2F-BF611DE7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271" y="5157192"/>
              <a:ext cx="720000" cy="720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236818-93AC-4ACE-8464-CE59E3B3E728}"/>
              </a:ext>
            </a:extLst>
          </p:cNvPr>
          <p:cNvGrpSpPr/>
          <p:nvPr/>
        </p:nvGrpSpPr>
        <p:grpSpPr>
          <a:xfrm>
            <a:off x="690237" y="3452436"/>
            <a:ext cx="4789426" cy="542903"/>
            <a:chOff x="861378" y="3452436"/>
            <a:chExt cx="4789426" cy="5429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E05FFB-4CB6-4849-B7BC-FDFFF5A351E9}"/>
                </a:ext>
              </a:extLst>
            </p:cNvPr>
            <p:cNvSpPr/>
            <p:nvPr/>
          </p:nvSpPr>
          <p:spPr>
            <a:xfrm>
              <a:off x="1691455" y="3452436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Created features based on news, prices and technical indicators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4B0B82-1669-49D1-92E0-9BEEDFD095B3}"/>
                </a:ext>
              </a:extLst>
            </p:cNvPr>
            <p:cNvGrpSpPr/>
            <p:nvPr/>
          </p:nvGrpSpPr>
          <p:grpSpPr>
            <a:xfrm>
              <a:off x="861378" y="3454148"/>
              <a:ext cx="719786" cy="541191"/>
              <a:chOff x="809583" y="3454148"/>
              <a:chExt cx="719786" cy="541191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55FC9F39-9326-47CD-A7EB-64FE1ECDB4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"/>
              <a:stretch/>
            </p:blipFill>
            <p:spPr bwMode="auto">
              <a:xfrm>
                <a:off x="809583" y="3454148"/>
                <a:ext cx="51245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BDC6D67F-40E7-4F43-90B5-90852070F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89"/>
              <a:stretch/>
            </p:blipFill>
            <p:spPr bwMode="auto">
              <a:xfrm>
                <a:off x="1215168" y="3454148"/>
                <a:ext cx="21599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>
                <a:extLst>
                  <a:ext uri="{FF2B5EF4-FFF2-40B4-BE49-F238E27FC236}">
                    <a16:creationId xmlns:a16="http://schemas.microsoft.com/office/drawing/2014/main" id="{8C435A32-0BD4-4252-A223-A9C9A702D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89"/>
              <a:stretch/>
            </p:blipFill>
            <p:spPr bwMode="auto">
              <a:xfrm>
                <a:off x="1313374" y="3454148"/>
                <a:ext cx="21599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95318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 prediction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BEDFA-98B0-4C80-9213-E9D368AEC46D}"/>
              </a:ext>
            </a:extLst>
          </p:cNvPr>
          <p:cNvSpPr/>
          <p:nvPr/>
        </p:nvSpPr>
        <p:spPr>
          <a:xfrm>
            <a:off x="603875" y="1808820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Collect more companies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C3177-A61E-4262-AAA5-F2F3EE13F9AA}"/>
              </a:ext>
            </a:extLst>
          </p:cNvPr>
          <p:cNvSpPr/>
          <p:nvPr/>
        </p:nvSpPr>
        <p:spPr>
          <a:xfrm>
            <a:off x="603875" y="2186862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Label more texts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56E4-18A3-491F-8719-7CE76C174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" t="1" r="1924" b="24030"/>
          <a:stretch/>
        </p:blipFill>
        <p:spPr>
          <a:xfrm>
            <a:off x="7935277" y="1343711"/>
            <a:ext cx="3632836" cy="47466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14C315-0587-4FD1-8BF6-DE2EA5BD878B}"/>
              </a:ext>
            </a:extLst>
          </p:cNvPr>
          <p:cNvSpPr/>
          <p:nvPr/>
        </p:nvSpPr>
        <p:spPr>
          <a:xfrm>
            <a:off x="603875" y="2564904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Variate valid/test splits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A2F84-9B48-4D9E-BB89-26192CFE8555}"/>
              </a:ext>
            </a:extLst>
          </p:cNvPr>
          <p:cNvSpPr/>
          <p:nvPr/>
        </p:nvSpPr>
        <p:spPr>
          <a:xfrm>
            <a:off x="603875" y="4005064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Optimize models’ hyperparameters and data processing params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0AA90-B277-40B9-91C8-A256F54E1175}"/>
              </a:ext>
            </a:extLst>
          </p:cNvPr>
          <p:cNvSpPr/>
          <p:nvPr/>
        </p:nvSpPr>
        <p:spPr>
          <a:xfrm>
            <a:off x="603875" y="5011083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Get online metrics and make profit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6F8048-79F7-4E23-BD1D-CB996FD9202E}"/>
              </a:ext>
            </a:extLst>
          </p:cNvPr>
          <p:cNvSpPr/>
          <p:nvPr/>
        </p:nvSpPr>
        <p:spPr>
          <a:xfrm>
            <a:off x="603875" y="1381178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F35E08-F65C-4948-B92C-0AC5FB9A7F8B}"/>
              </a:ext>
            </a:extLst>
          </p:cNvPr>
          <p:cNvSpPr/>
          <p:nvPr/>
        </p:nvSpPr>
        <p:spPr>
          <a:xfrm>
            <a:off x="3791744" y="1808820"/>
            <a:ext cx="382508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Create more technical indicators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AEEEB1-DF99-45B2-A990-8343F8F1D6FB}"/>
              </a:ext>
            </a:extLst>
          </p:cNvPr>
          <p:cNvSpPr/>
          <p:nvPr/>
        </p:nvSpPr>
        <p:spPr>
          <a:xfrm>
            <a:off x="3791744" y="2186862"/>
            <a:ext cx="382508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Add sentiment analysis features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759152-C13A-490D-82E2-D1F7AC4EE88A}"/>
              </a:ext>
            </a:extLst>
          </p:cNvPr>
          <p:cNvSpPr/>
          <p:nvPr/>
        </p:nvSpPr>
        <p:spPr>
          <a:xfrm>
            <a:off x="3791744" y="1381178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Features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A95DDC-4E0F-47CE-A9CD-3C55D75E0FED}"/>
              </a:ext>
            </a:extLst>
          </p:cNvPr>
          <p:cNvSpPr/>
          <p:nvPr/>
        </p:nvSpPr>
        <p:spPr>
          <a:xfrm>
            <a:off x="603875" y="3429000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Models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B8D921-40B1-4250-A382-21907122FAD1}"/>
              </a:ext>
            </a:extLst>
          </p:cNvPr>
          <p:cNvSpPr/>
          <p:nvPr/>
        </p:nvSpPr>
        <p:spPr>
          <a:xfrm>
            <a:off x="603875" y="4545124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Develop custom loss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5C77A1-B1DB-4507-A515-AB0952109090}"/>
              </a:ext>
            </a:extLst>
          </p:cNvPr>
          <p:cNvSpPr/>
          <p:nvPr/>
        </p:nvSpPr>
        <p:spPr>
          <a:xfrm>
            <a:off x="603875" y="5477043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Observe market and individual effect</a:t>
            </a:r>
          </a:p>
        </p:txBody>
      </p:sp>
    </p:spTree>
    <p:extLst>
      <p:ext uri="{BB962C8B-B14F-4D97-AF65-F5344CB8AC3E}">
        <p14:creationId xmlns:p14="http://schemas.microsoft.com/office/powerpoint/2010/main" val="300296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113E-0C9B-4405-8B69-953F0744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2B100-B8A4-4F02-AA08-B56DEA9241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342CD-BB7F-4298-8D6B-992D953941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5CD11-1ECF-4FC6-8D6D-75539C1233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FA8805-82E9-4285-B78B-618852CB7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44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671B422-0C24-4346-A575-9D20D10FC870}"/>
              </a:ext>
            </a:extLst>
          </p:cNvPr>
          <p:cNvSpPr/>
          <p:nvPr/>
        </p:nvSpPr>
        <p:spPr>
          <a:xfrm>
            <a:off x="9028950" y="1484312"/>
            <a:ext cx="4248472" cy="4263895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087BDA-AE86-4562-945C-B3011C31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13FF9B-5B16-4027-B822-35ECDC4962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F1BE2B-02D8-459B-9202-F3ED48961E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F106D281-FD54-4A31-98AB-1B2B2FCFFBA9}"/>
              </a:ext>
            </a:extLst>
          </p:cNvPr>
          <p:cNvSpPr/>
          <p:nvPr/>
        </p:nvSpPr>
        <p:spPr bwMode="gray">
          <a:xfrm>
            <a:off x="624608" y="1484313"/>
            <a:ext cx="2806654" cy="576312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dirty="0"/>
              <a:t>Standard form</a:t>
            </a:r>
          </a:p>
        </p:txBody>
      </p:sp>
      <p:cxnSp>
        <p:nvCxnSpPr>
          <p:cNvPr id="10" name="Gerader Verbinder 335">
            <a:extLst>
              <a:ext uri="{FF2B5EF4-FFF2-40B4-BE49-F238E27FC236}">
                <a16:creationId xmlns:a16="http://schemas.microsoft.com/office/drawing/2014/main" id="{4794D632-70D4-456E-ACE2-C98DAEB040D0}"/>
              </a:ext>
            </a:extLst>
          </p:cNvPr>
          <p:cNvCxnSpPr>
            <a:cxnSpLocks/>
          </p:cNvCxnSpPr>
          <p:nvPr/>
        </p:nvCxnSpPr>
        <p:spPr bwMode="gray">
          <a:xfrm>
            <a:off x="873622" y="2276872"/>
            <a:ext cx="18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337">
            <a:extLst>
              <a:ext uri="{FF2B5EF4-FFF2-40B4-BE49-F238E27FC236}">
                <a16:creationId xmlns:a16="http://schemas.microsoft.com/office/drawing/2014/main" id="{3308FBB9-C62B-4D59-82E2-3C89435BC1E8}"/>
              </a:ext>
            </a:extLst>
          </p:cNvPr>
          <p:cNvCxnSpPr>
            <a:cxnSpLocks/>
          </p:cNvCxnSpPr>
          <p:nvPr/>
        </p:nvCxnSpPr>
        <p:spPr bwMode="gray">
          <a:xfrm>
            <a:off x="1166178" y="2470720"/>
            <a:ext cx="1584000" cy="0"/>
          </a:xfrm>
          <a:prstGeom prst="line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9">
            <a:extLst>
              <a:ext uri="{FF2B5EF4-FFF2-40B4-BE49-F238E27FC236}">
                <a16:creationId xmlns:a16="http://schemas.microsoft.com/office/drawing/2014/main" id="{CC24CC03-9BCE-4219-B1E3-5CEEBB3B954A}"/>
              </a:ext>
            </a:extLst>
          </p:cNvPr>
          <p:cNvSpPr/>
          <p:nvPr/>
        </p:nvSpPr>
        <p:spPr bwMode="black">
          <a:xfrm>
            <a:off x="9384336" y="1468417"/>
            <a:ext cx="2160000" cy="82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r>
              <a:rPr lang="en-US" sz="4000" dirty="0">
                <a:latin typeface="+mj-lt"/>
              </a:rPr>
              <a:t>30%</a:t>
            </a:r>
          </a:p>
        </p:txBody>
      </p:sp>
      <p:sp>
        <p:nvSpPr>
          <p:cNvPr id="24" name="Rechteck 11">
            <a:extLst>
              <a:ext uri="{FF2B5EF4-FFF2-40B4-BE49-F238E27FC236}">
                <a16:creationId xmlns:a16="http://schemas.microsoft.com/office/drawing/2014/main" id="{56EB48C2-75A6-471E-94A9-9B08EDABD6C9}"/>
              </a:ext>
            </a:extLst>
          </p:cNvPr>
          <p:cNvSpPr/>
          <p:nvPr/>
        </p:nvSpPr>
        <p:spPr bwMode="black">
          <a:xfrm>
            <a:off x="9384336" y="2188417"/>
            <a:ext cx="2160000" cy="9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t"/>
          <a:lstStyle/>
          <a:p>
            <a:r>
              <a:rPr lang="en-US" dirty="0">
                <a:latin typeface="+mj-lt"/>
              </a:rPr>
              <a:t>Lorem Ipsum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dolor sit </a:t>
            </a:r>
            <a:r>
              <a:rPr lang="en-US" dirty="0" err="1">
                <a:latin typeface="+mj-lt"/>
              </a:rPr>
              <a:t>amet</a:t>
            </a:r>
            <a:endParaRPr lang="en-US" dirty="0">
              <a:latin typeface="+mj-lt"/>
            </a:endParaRPr>
          </a:p>
        </p:txBody>
      </p:sp>
      <p:grpSp>
        <p:nvGrpSpPr>
          <p:cNvPr id="25" name="Gruppieren 36">
            <a:extLst>
              <a:ext uri="{FF2B5EF4-FFF2-40B4-BE49-F238E27FC236}">
                <a16:creationId xmlns:a16="http://schemas.microsoft.com/office/drawing/2014/main" id="{8C2A8B39-C932-4DBB-8B40-9EB79DAE6FC7}"/>
              </a:ext>
            </a:extLst>
          </p:cNvPr>
          <p:cNvGrpSpPr>
            <a:grpSpLocks noChangeAspect="1"/>
          </p:cNvGrpSpPr>
          <p:nvPr/>
        </p:nvGrpSpPr>
        <p:grpSpPr>
          <a:xfrm>
            <a:off x="731504" y="5692776"/>
            <a:ext cx="900000" cy="112488"/>
            <a:chOff x="9048328" y="3141032"/>
            <a:chExt cx="1440160" cy="180000"/>
          </a:xfrm>
        </p:grpSpPr>
        <p:sp>
          <p:nvSpPr>
            <p:cNvPr id="26" name="Rechteck: abgerundete Ecken 37">
              <a:extLst>
                <a:ext uri="{FF2B5EF4-FFF2-40B4-BE49-F238E27FC236}">
                  <a16:creationId xmlns:a16="http://schemas.microsoft.com/office/drawing/2014/main" id="{2994E08E-D9ED-4E72-B856-79A33BA29A41}"/>
                </a:ext>
              </a:extLst>
            </p:cNvPr>
            <p:cNvSpPr/>
            <p:nvPr/>
          </p:nvSpPr>
          <p:spPr>
            <a:xfrm>
              <a:off x="904832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hteck: abgerundete Ecken 38">
              <a:extLst>
                <a:ext uri="{FF2B5EF4-FFF2-40B4-BE49-F238E27FC236}">
                  <a16:creationId xmlns:a16="http://schemas.microsoft.com/office/drawing/2014/main" id="{9638A180-1D16-479F-8157-18BC65C67BEA}"/>
                </a:ext>
              </a:extLst>
            </p:cNvPr>
            <p:cNvSpPr/>
            <p:nvPr/>
          </p:nvSpPr>
          <p:spPr>
            <a:xfrm>
              <a:off x="936336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hteck: abgerundete Ecken 39">
              <a:extLst>
                <a:ext uri="{FF2B5EF4-FFF2-40B4-BE49-F238E27FC236}">
                  <a16:creationId xmlns:a16="http://schemas.microsoft.com/office/drawing/2014/main" id="{413653FB-52D8-48F5-9D17-20B51244E394}"/>
                </a:ext>
              </a:extLst>
            </p:cNvPr>
            <p:cNvSpPr/>
            <p:nvPr/>
          </p:nvSpPr>
          <p:spPr>
            <a:xfrm>
              <a:off x="967840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hteck: abgerundete Ecken 40">
              <a:extLst>
                <a:ext uri="{FF2B5EF4-FFF2-40B4-BE49-F238E27FC236}">
                  <a16:creationId xmlns:a16="http://schemas.microsoft.com/office/drawing/2014/main" id="{7946C36D-20F5-4884-B6EF-5151BAFA7143}"/>
                </a:ext>
              </a:extLst>
            </p:cNvPr>
            <p:cNvSpPr/>
            <p:nvPr/>
          </p:nvSpPr>
          <p:spPr>
            <a:xfrm>
              <a:off x="999344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hteck: abgerundete Ecken 41">
              <a:extLst>
                <a:ext uri="{FF2B5EF4-FFF2-40B4-BE49-F238E27FC236}">
                  <a16:creationId xmlns:a16="http://schemas.microsoft.com/office/drawing/2014/main" id="{90CB352C-F819-4D43-973F-52B8237C7073}"/>
                </a:ext>
              </a:extLst>
            </p:cNvPr>
            <p:cNvSpPr/>
            <p:nvPr/>
          </p:nvSpPr>
          <p:spPr>
            <a:xfrm>
              <a:off x="1030848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78F1C968-8154-465F-B388-75BC029B282D}"/>
              </a:ext>
            </a:extLst>
          </p:cNvPr>
          <p:cNvSpPr txBox="1">
            <a:spLocks/>
          </p:cNvSpPr>
          <p:nvPr/>
        </p:nvSpPr>
        <p:spPr bwMode="black">
          <a:xfrm>
            <a:off x="731504" y="5805264"/>
            <a:ext cx="900000" cy="43200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Lorem ipsum</a:t>
            </a:r>
          </a:p>
        </p:txBody>
      </p:sp>
      <p:grpSp>
        <p:nvGrpSpPr>
          <p:cNvPr id="32" name="Gruppieren 52">
            <a:extLst>
              <a:ext uri="{FF2B5EF4-FFF2-40B4-BE49-F238E27FC236}">
                <a16:creationId xmlns:a16="http://schemas.microsoft.com/office/drawing/2014/main" id="{2AB79F14-0FC4-4B33-BB1A-9ABD7C22873A}"/>
              </a:ext>
            </a:extLst>
          </p:cNvPr>
          <p:cNvGrpSpPr>
            <a:grpSpLocks noChangeAspect="1"/>
          </p:cNvGrpSpPr>
          <p:nvPr/>
        </p:nvGrpSpPr>
        <p:grpSpPr>
          <a:xfrm>
            <a:off x="2108632" y="5692776"/>
            <a:ext cx="900000" cy="112488"/>
            <a:chOff x="9048328" y="3141032"/>
            <a:chExt cx="1440160" cy="180000"/>
          </a:xfrm>
        </p:grpSpPr>
        <p:sp>
          <p:nvSpPr>
            <p:cNvPr id="33" name="Rechteck: abgerundete Ecken 54">
              <a:extLst>
                <a:ext uri="{FF2B5EF4-FFF2-40B4-BE49-F238E27FC236}">
                  <a16:creationId xmlns:a16="http://schemas.microsoft.com/office/drawing/2014/main" id="{4B99323F-9022-48BB-A292-22080477C7EC}"/>
                </a:ext>
              </a:extLst>
            </p:cNvPr>
            <p:cNvSpPr/>
            <p:nvPr/>
          </p:nvSpPr>
          <p:spPr>
            <a:xfrm>
              <a:off x="904832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hteck: abgerundete Ecken 55">
              <a:extLst>
                <a:ext uri="{FF2B5EF4-FFF2-40B4-BE49-F238E27FC236}">
                  <a16:creationId xmlns:a16="http://schemas.microsoft.com/office/drawing/2014/main" id="{46939E92-480F-4B63-A4DC-52E55EEE197F}"/>
                </a:ext>
              </a:extLst>
            </p:cNvPr>
            <p:cNvSpPr/>
            <p:nvPr/>
          </p:nvSpPr>
          <p:spPr>
            <a:xfrm>
              <a:off x="936336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hteck: abgerundete Ecken 56">
              <a:extLst>
                <a:ext uri="{FF2B5EF4-FFF2-40B4-BE49-F238E27FC236}">
                  <a16:creationId xmlns:a16="http://schemas.microsoft.com/office/drawing/2014/main" id="{6CAF3221-0157-483A-8D32-F7E9FC30FFFB}"/>
                </a:ext>
              </a:extLst>
            </p:cNvPr>
            <p:cNvSpPr/>
            <p:nvPr/>
          </p:nvSpPr>
          <p:spPr>
            <a:xfrm>
              <a:off x="967840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hteck: abgerundete Ecken 57">
              <a:extLst>
                <a:ext uri="{FF2B5EF4-FFF2-40B4-BE49-F238E27FC236}">
                  <a16:creationId xmlns:a16="http://schemas.microsoft.com/office/drawing/2014/main" id="{7BB40844-5E99-4841-8D31-5921C951CCA1}"/>
                </a:ext>
              </a:extLst>
            </p:cNvPr>
            <p:cNvSpPr/>
            <p:nvPr/>
          </p:nvSpPr>
          <p:spPr>
            <a:xfrm>
              <a:off x="999344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hteck: abgerundete Ecken 58">
              <a:extLst>
                <a:ext uri="{FF2B5EF4-FFF2-40B4-BE49-F238E27FC236}">
                  <a16:creationId xmlns:a16="http://schemas.microsoft.com/office/drawing/2014/main" id="{CF52DFC8-A5E9-4D16-A7A9-E07F23591583}"/>
                </a:ext>
              </a:extLst>
            </p:cNvPr>
            <p:cNvSpPr/>
            <p:nvPr/>
          </p:nvSpPr>
          <p:spPr>
            <a:xfrm>
              <a:off x="1030848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E798C913-BC2B-4667-9712-DAF9199B27B3}"/>
              </a:ext>
            </a:extLst>
          </p:cNvPr>
          <p:cNvSpPr txBox="1">
            <a:spLocks/>
          </p:cNvSpPr>
          <p:nvPr/>
        </p:nvSpPr>
        <p:spPr bwMode="black">
          <a:xfrm>
            <a:off x="2108632" y="5805264"/>
            <a:ext cx="900000" cy="43200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Lorem ipsum</a:t>
            </a:r>
          </a:p>
        </p:txBody>
      </p:sp>
      <p:grpSp>
        <p:nvGrpSpPr>
          <p:cNvPr id="39" name="Gruppieren 60">
            <a:extLst>
              <a:ext uri="{FF2B5EF4-FFF2-40B4-BE49-F238E27FC236}">
                <a16:creationId xmlns:a16="http://schemas.microsoft.com/office/drawing/2014/main" id="{4479A2AB-2A75-49F6-B265-D993245455FE}"/>
              </a:ext>
            </a:extLst>
          </p:cNvPr>
          <p:cNvGrpSpPr>
            <a:grpSpLocks noChangeAspect="1"/>
          </p:cNvGrpSpPr>
          <p:nvPr/>
        </p:nvGrpSpPr>
        <p:grpSpPr>
          <a:xfrm>
            <a:off x="3485760" y="5692776"/>
            <a:ext cx="900000" cy="112488"/>
            <a:chOff x="9048328" y="3141032"/>
            <a:chExt cx="1440160" cy="180000"/>
          </a:xfrm>
        </p:grpSpPr>
        <p:sp>
          <p:nvSpPr>
            <p:cNvPr id="40" name="Rechteck: abgerundete Ecken 62">
              <a:extLst>
                <a:ext uri="{FF2B5EF4-FFF2-40B4-BE49-F238E27FC236}">
                  <a16:creationId xmlns:a16="http://schemas.microsoft.com/office/drawing/2014/main" id="{7A463320-2395-47A2-A8EC-D6CCFA165804}"/>
                </a:ext>
              </a:extLst>
            </p:cNvPr>
            <p:cNvSpPr/>
            <p:nvPr/>
          </p:nvSpPr>
          <p:spPr>
            <a:xfrm>
              <a:off x="904832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hteck: abgerundete Ecken 63">
              <a:extLst>
                <a:ext uri="{FF2B5EF4-FFF2-40B4-BE49-F238E27FC236}">
                  <a16:creationId xmlns:a16="http://schemas.microsoft.com/office/drawing/2014/main" id="{2FF25100-FA8F-4090-A7DE-3B3086122B40}"/>
                </a:ext>
              </a:extLst>
            </p:cNvPr>
            <p:cNvSpPr/>
            <p:nvPr/>
          </p:nvSpPr>
          <p:spPr>
            <a:xfrm>
              <a:off x="936336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hteck: abgerundete Ecken 64">
              <a:extLst>
                <a:ext uri="{FF2B5EF4-FFF2-40B4-BE49-F238E27FC236}">
                  <a16:creationId xmlns:a16="http://schemas.microsoft.com/office/drawing/2014/main" id="{673E7840-2E9F-491B-8D1B-A31064EAB0B3}"/>
                </a:ext>
              </a:extLst>
            </p:cNvPr>
            <p:cNvSpPr/>
            <p:nvPr/>
          </p:nvSpPr>
          <p:spPr>
            <a:xfrm>
              <a:off x="967840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hteck: abgerundete Ecken 65">
              <a:extLst>
                <a:ext uri="{FF2B5EF4-FFF2-40B4-BE49-F238E27FC236}">
                  <a16:creationId xmlns:a16="http://schemas.microsoft.com/office/drawing/2014/main" id="{22EF8A60-4F98-4CC2-B60B-2673EE0CBA60}"/>
                </a:ext>
              </a:extLst>
            </p:cNvPr>
            <p:cNvSpPr/>
            <p:nvPr/>
          </p:nvSpPr>
          <p:spPr>
            <a:xfrm>
              <a:off x="999344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hteck: abgerundete Ecken 66">
              <a:extLst>
                <a:ext uri="{FF2B5EF4-FFF2-40B4-BE49-F238E27FC236}">
                  <a16:creationId xmlns:a16="http://schemas.microsoft.com/office/drawing/2014/main" id="{CDB23DC6-FCF3-41E6-AA6C-2EF8EB448C15}"/>
                </a:ext>
              </a:extLst>
            </p:cNvPr>
            <p:cNvSpPr/>
            <p:nvPr/>
          </p:nvSpPr>
          <p:spPr>
            <a:xfrm>
              <a:off x="1030848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B997FD86-6EE4-43B7-B403-A8B6583CADD2}"/>
              </a:ext>
            </a:extLst>
          </p:cNvPr>
          <p:cNvSpPr txBox="1">
            <a:spLocks/>
          </p:cNvSpPr>
          <p:nvPr/>
        </p:nvSpPr>
        <p:spPr bwMode="black">
          <a:xfrm>
            <a:off x="3485760" y="5805264"/>
            <a:ext cx="900000" cy="43200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Lorem ipsum</a:t>
            </a:r>
          </a:p>
        </p:txBody>
      </p:sp>
      <p:grpSp>
        <p:nvGrpSpPr>
          <p:cNvPr id="46" name="Gruppieren 68">
            <a:extLst>
              <a:ext uri="{FF2B5EF4-FFF2-40B4-BE49-F238E27FC236}">
                <a16:creationId xmlns:a16="http://schemas.microsoft.com/office/drawing/2014/main" id="{BA8F03A7-DC20-45D1-90C3-811AEF48E564}"/>
              </a:ext>
            </a:extLst>
          </p:cNvPr>
          <p:cNvGrpSpPr>
            <a:grpSpLocks noChangeAspect="1"/>
          </p:cNvGrpSpPr>
          <p:nvPr/>
        </p:nvGrpSpPr>
        <p:grpSpPr>
          <a:xfrm>
            <a:off x="4862888" y="5692776"/>
            <a:ext cx="900000" cy="112488"/>
            <a:chOff x="9048328" y="3141032"/>
            <a:chExt cx="1440160" cy="180000"/>
          </a:xfrm>
        </p:grpSpPr>
        <p:sp>
          <p:nvSpPr>
            <p:cNvPr id="47" name="Rechteck: abgerundete Ecken 70">
              <a:extLst>
                <a:ext uri="{FF2B5EF4-FFF2-40B4-BE49-F238E27FC236}">
                  <a16:creationId xmlns:a16="http://schemas.microsoft.com/office/drawing/2014/main" id="{3519AFE1-BF23-48ED-B03E-D7A59EE0784A}"/>
                </a:ext>
              </a:extLst>
            </p:cNvPr>
            <p:cNvSpPr/>
            <p:nvPr/>
          </p:nvSpPr>
          <p:spPr>
            <a:xfrm>
              <a:off x="904832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: abgerundete Ecken 71">
              <a:extLst>
                <a:ext uri="{FF2B5EF4-FFF2-40B4-BE49-F238E27FC236}">
                  <a16:creationId xmlns:a16="http://schemas.microsoft.com/office/drawing/2014/main" id="{FE0AC30D-85D1-43FD-8C4B-A1C57BB3C4B5}"/>
                </a:ext>
              </a:extLst>
            </p:cNvPr>
            <p:cNvSpPr/>
            <p:nvPr/>
          </p:nvSpPr>
          <p:spPr>
            <a:xfrm>
              <a:off x="936336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hteck: abgerundete Ecken 72">
              <a:extLst>
                <a:ext uri="{FF2B5EF4-FFF2-40B4-BE49-F238E27FC236}">
                  <a16:creationId xmlns:a16="http://schemas.microsoft.com/office/drawing/2014/main" id="{24B22B48-74F3-45F3-91D1-2193E8294FE7}"/>
                </a:ext>
              </a:extLst>
            </p:cNvPr>
            <p:cNvSpPr/>
            <p:nvPr/>
          </p:nvSpPr>
          <p:spPr>
            <a:xfrm>
              <a:off x="967840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hteck: abgerundete Ecken 73">
              <a:extLst>
                <a:ext uri="{FF2B5EF4-FFF2-40B4-BE49-F238E27FC236}">
                  <a16:creationId xmlns:a16="http://schemas.microsoft.com/office/drawing/2014/main" id="{F628EA1D-53BA-4FEF-ADA7-AD63922F2D1E}"/>
                </a:ext>
              </a:extLst>
            </p:cNvPr>
            <p:cNvSpPr/>
            <p:nvPr/>
          </p:nvSpPr>
          <p:spPr>
            <a:xfrm>
              <a:off x="9993448" y="3141032"/>
              <a:ext cx="180000" cy="180000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hteck: abgerundete Ecken 74">
              <a:extLst>
                <a:ext uri="{FF2B5EF4-FFF2-40B4-BE49-F238E27FC236}">
                  <a16:creationId xmlns:a16="http://schemas.microsoft.com/office/drawing/2014/main" id="{065EF325-B0F6-440C-B412-CBB035A155BE}"/>
                </a:ext>
              </a:extLst>
            </p:cNvPr>
            <p:cNvSpPr/>
            <p:nvPr/>
          </p:nvSpPr>
          <p:spPr>
            <a:xfrm>
              <a:off x="10308488" y="3141032"/>
              <a:ext cx="180000" cy="180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Textplatzhalter 2">
            <a:extLst>
              <a:ext uri="{FF2B5EF4-FFF2-40B4-BE49-F238E27FC236}">
                <a16:creationId xmlns:a16="http://schemas.microsoft.com/office/drawing/2014/main" id="{B95BBAF3-E0EB-4C73-9A11-D31630F4118E}"/>
              </a:ext>
            </a:extLst>
          </p:cNvPr>
          <p:cNvSpPr txBox="1">
            <a:spLocks/>
          </p:cNvSpPr>
          <p:nvPr/>
        </p:nvSpPr>
        <p:spPr bwMode="black">
          <a:xfrm>
            <a:off x="4862888" y="5805264"/>
            <a:ext cx="900000" cy="43200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Lorem ipsum</a:t>
            </a:r>
          </a:p>
        </p:txBody>
      </p:sp>
      <p:grpSp>
        <p:nvGrpSpPr>
          <p:cNvPr id="53" name="Gruppieren 76">
            <a:extLst>
              <a:ext uri="{FF2B5EF4-FFF2-40B4-BE49-F238E27FC236}">
                <a16:creationId xmlns:a16="http://schemas.microsoft.com/office/drawing/2014/main" id="{93F67241-20B1-44A9-9BFF-27C469C0EC8E}"/>
              </a:ext>
            </a:extLst>
          </p:cNvPr>
          <p:cNvGrpSpPr>
            <a:grpSpLocks noChangeAspect="1"/>
          </p:cNvGrpSpPr>
          <p:nvPr/>
        </p:nvGrpSpPr>
        <p:grpSpPr>
          <a:xfrm>
            <a:off x="6240016" y="5692776"/>
            <a:ext cx="900000" cy="112488"/>
            <a:chOff x="9048328" y="3141032"/>
            <a:chExt cx="1440160" cy="180000"/>
          </a:xfrm>
          <a:solidFill>
            <a:schemeClr val="tx2"/>
          </a:solidFill>
        </p:grpSpPr>
        <p:sp>
          <p:nvSpPr>
            <p:cNvPr id="54" name="Rechteck: abgerundete Ecken 78">
              <a:extLst>
                <a:ext uri="{FF2B5EF4-FFF2-40B4-BE49-F238E27FC236}">
                  <a16:creationId xmlns:a16="http://schemas.microsoft.com/office/drawing/2014/main" id="{BFDC2065-45A7-48EF-956C-B9328D818946}"/>
                </a:ext>
              </a:extLst>
            </p:cNvPr>
            <p:cNvSpPr/>
            <p:nvPr/>
          </p:nvSpPr>
          <p:spPr>
            <a:xfrm>
              <a:off x="9048328" y="3141032"/>
              <a:ext cx="180000" cy="180000"/>
            </a:xfrm>
            <a:prstGeom prst="roundRect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hteck: abgerundete Ecken 79">
              <a:extLst>
                <a:ext uri="{FF2B5EF4-FFF2-40B4-BE49-F238E27FC236}">
                  <a16:creationId xmlns:a16="http://schemas.microsoft.com/office/drawing/2014/main" id="{3C756F72-2B8C-4A5B-923E-F3A36FEF653C}"/>
                </a:ext>
              </a:extLst>
            </p:cNvPr>
            <p:cNvSpPr/>
            <p:nvPr/>
          </p:nvSpPr>
          <p:spPr>
            <a:xfrm>
              <a:off x="9363368" y="3141032"/>
              <a:ext cx="180000" cy="180000"/>
            </a:xfrm>
            <a:prstGeom prst="roundRect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hteck: abgerundete Ecken 80">
              <a:extLst>
                <a:ext uri="{FF2B5EF4-FFF2-40B4-BE49-F238E27FC236}">
                  <a16:creationId xmlns:a16="http://schemas.microsoft.com/office/drawing/2014/main" id="{CF1385F7-8C24-4AD8-A819-D372FD43BB02}"/>
                </a:ext>
              </a:extLst>
            </p:cNvPr>
            <p:cNvSpPr/>
            <p:nvPr/>
          </p:nvSpPr>
          <p:spPr>
            <a:xfrm>
              <a:off x="9678408" y="3141032"/>
              <a:ext cx="180000" cy="180000"/>
            </a:xfrm>
            <a:prstGeom prst="roundRect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hteck: abgerundete Ecken 81">
              <a:extLst>
                <a:ext uri="{FF2B5EF4-FFF2-40B4-BE49-F238E27FC236}">
                  <a16:creationId xmlns:a16="http://schemas.microsoft.com/office/drawing/2014/main" id="{A92C9772-721C-471B-8231-CACB029E5520}"/>
                </a:ext>
              </a:extLst>
            </p:cNvPr>
            <p:cNvSpPr/>
            <p:nvPr/>
          </p:nvSpPr>
          <p:spPr>
            <a:xfrm>
              <a:off x="9993448" y="3141032"/>
              <a:ext cx="180000" cy="180000"/>
            </a:xfrm>
            <a:prstGeom prst="roundRect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hteck: abgerundete Ecken 82">
              <a:extLst>
                <a:ext uri="{FF2B5EF4-FFF2-40B4-BE49-F238E27FC236}">
                  <a16:creationId xmlns:a16="http://schemas.microsoft.com/office/drawing/2014/main" id="{41D50F98-3FB3-479D-9FE5-B88B87F7B217}"/>
                </a:ext>
              </a:extLst>
            </p:cNvPr>
            <p:cNvSpPr/>
            <p:nvPr/>
          </p:nvSpPr>
          <p:spPr>
            <a:xfrm>
              <a:off x="10308488" y="3141032"/>
              <a:ext cx="180000" cy="180000"/>
            </a:xfrm>
            <a:prstGeom prst="roundRect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97B2FCBE-CF18-441F-BDE5-F92BB901C6F7}"/>
              </a:ext>
            </a:extLst>
          </p:cNvPr>
          <p:cNvSpPr txBox="1">
            <a:spLocks/>
          </p:cNvSpPr>
          <p:nvPr/>
        </p:nvSpPr>
        <p:spPr bwMode="black">
          <a:xfrm>
            <a:off x="6240016" y="5805264"/>
            <a:ext cx="900000" cy="43200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Lorem ipsum</a:t>
            </a:r>
          </a:p>
        </p:txBody>
      </p:sp>
      <p:sp>
        <p:nvSpPr>
          <p:cNvPr id="60" name="Freeform 101">
            <a:extLst>
              <a:ext uri="{FF2B5EF4-FFF2-40B4-BE49-F238E27FC236}">
                <a16:creationId xmlns:a16="http://schemas.microsoft.com/office/drawing/2014/main" id="{25364107-59DB-4FCE-AFEC-861168A31FE7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49104" y="2708375"/>
            <a:ext cx="503742" cy="504825"/>
          </a:xfrm>
          <a:custGeom>
            <a:avLst/>
            <a:gdLst>
              <a:gd name="T0" fmla="*/ 2052 w 3254"/>
              <a:gd name="T1" fmla="*/ 875 h 3258"/>
              <a:gd name="T2" fmla="*/ 2392 w 3254"/>
              <a:gd name="T3" fmla="*/ 1141 h 3258"/>
              <a:gd name="T4" fmla="*/ 2568 w 3254"/>
              <a:gd name="T5" fmla="*/ 1539 h 3258"/>
              <a:gd name="T6" fmla="*/ 2531 w 3254"/>
              <a:gd name="T7" fmla="*/ 1988 h 3258"/>
              <a:gd name="T8" fmla="*/ 2294 w 3254"/>
              <a:gd name="T9" fmla="*/ 2349 h 3258"/>
              <a:gd name="T10" fmla="*/ 1913 w 3254"/>
              <a:gd name="T11" fmla="*/ 2557 h 3258"/>
              <a:gd name="T12" fmla="*/ 1462 w 3254"/>
              <a:gd name="T13" fmla="*/ 2557 h 3258"/>
              <a:gd name="T14" fmla="*/ 1081 w 3254"/>
              <a:gd name="T15" fmla="*/ 2349 h 3258"/>
              <a:gd name="T16" fmla="*/ 844 w 3254"/>
              <a:gd name="T17" fmla="*/ 1988 h 3258"/>
              <a:gd name="T18" fmla="*/ 805 w 3254"/>
              <a:gd name="T19" fmla="*/ 1544 h 3258"/>
              <a:gd name="T20" fmla="*/ 1180 w 3254"/>
              <a:gd name="T21" fmla="*/ 1459 h 3258"/>
              <a:gd name="T22" fmla="*/ 1142 w 3254"/>
              <a:gd name="T23" fmla="*/ 1812 h 3258"/>
              <a:gd name="T24" fmla="*/ 1314 w 3254"/>
              <a:gd name="T25" fmla="*/ 2106 h 3258"/>
              <a:gd name="T26" fmla="*/ 1627 w 3254"/>
              <a:gd name="T27" fmla="*/ 2246 h 3258"/>
              <a:gd name="T28" fmla="*/ 1969 w 3254"/>
              <a:gd name="T29" fmla="*/ 2174 h 3258"/>
              <a:gd name="T30" fmla="*/ 2196 w 3254"/>
              <a:gd name="T31" fmla="*/ 1922 h 3258"/>
              <a:gd name="T32" fmla="*/ 2233 w 3254"/>
              <a:gd name="T33" fmla="*/ 1572 h 3258"/>
              <a:gd name="T34" fmla="*/ 2061 w 3254"/>
              <a:gd name="T35" fmla="*/ 1278 h 3258"/>
              <a:gd name="T36" fmla="*/ 1749 w 3254"/>
              <a:gd name="T37" fmla="*/ 1137 h 3258"/>
              <a:gd name="T38" fmla="*/ 1212 w 3254"/>
              <a:gd name="T39" fmla="*/ 936 h 3258"/>
              <a:gd name="T40" fmla="*/ 1613 w 3254"/>
              <a:gd name="T41" fmla="*/ 800 h 3258"/>
              <a:gd name="T42" fmla="*/ 2088 w 3254"/>
              <a:gd name="T43" fmla="*/ 177 h 3258"/>
              <a:gd name="T44" fmla="*/ 2613 w 3254"/>
              <a:gd name="T45" fmla="*/ 427 h 3258"/>
              <a:gd name="T46" fmla="*/ 3006 w 3254"/>
              <a:gd name="T47" fmla="*/ 846 h 3258"/>
              <a:gd name="T48" fmla="*/ 3225 w 3254"/>
              <a:gd name="T49" fmla="*/ 1388 h 3258"/>
              <a:gd name="T50" fmla="*/ 3225 w 3254"/>
              <a:gd name="T51" fmla="*/ 1995 h 3258"/>
              <a:gd name="T52" fmla="*/ 3006 w 3254"/>
              <a:gd name="T53" fmla="*/ 2538 h 3258"/>
              <a:gd name="T54" fmla="*/ 2613 w 3254"/>
              <a:gd name="T55" fmla="*/ 2956 h 3258"/>
              <a:gd name="T56" fmla="*/ 2088 w 3254"/>
              <a:gd name="T57" fmla="*/ 3206 h 3258"/>
              <a:gd name="T58" fmla="*/ 1484 w 3254"/>
              <a:gd name="T59" fmla="*/ 3245 h 3258"/>
              <a:gd name="T60" fmla="*/ 924 w 3254"/>
              <a:gd name="T61" fmla="*/ 3060 h 3258"/>
              <a:gd name="T62" fmla="*/ 483 w 3254"/>
              <a:gd name="T63" fmla="*/ 2692 h 3258"/>
              <a:gd name="T64" fmla="*/ 201 w 3254"/>
              <a:gd name="T65" fmla="*/ 2187 h 3258"/>
              <a:gd name="T66" fmla="*/ 124 w 3254"/>
              <a:gd name="T67" fmla="*/ 1593 h 3258"/>
              <a:gd name="T68" fmla="*/ 260 w 3254"/>
              <a:gd name="T69" fmla="*/ 1046 h 3258"/>
              <a:gd name="T70" fmla="*/ 638 w 3254"/>
              <a:gd name="T71" fmla="*/ 1052 h 3258"/>
              <a:gd name="T72" fmla="*/ 469 w 3254"/>
              <a:gd name="T73" fmla="*/ 1519 h 3258"/>
              <a:gd name="T74" fmla="*/ 510 w 3254"/>
              <a:gd name="T75" fmla="*/ 2047 h 3258"/>
              <a:gd name="T76" fmla="*/ 759 w 3254"/>
              <a:gd name="T77" fmla="*/ 2498 h 3258"/>
              <a:gd name="T78" fmla="*/ 1169 w 3254"/>
              <a:gd name="T79" fmla="*/ 2807 h 3258"/>
              <a:gd name="T80" fmla="*/ 1688 w 3254"/>
              <a:gd name="T81" fmla="*/ 2921 h 3258"/>
              <a:gd name="T82" fmla="*/ 2205 w 3254"/>
              <a:gd name="T83" fmla="*/ 2807 h 3258"/>
              <a:gd name="T84" fmla="*/ 2616 w 3254"/>
              <a:gd name="T85" fmla="*/ 2498 h 3258"/>
              <a:gd name="T86" fmla="*/ 2865 w 3254"/>
              <a:gd name="T87" fmla="*/ 2047 h 3258"/>
              <a:gd name="T88" fmla="*/ 2905 w 3254"/>
              <a:gd name="T89" fmla="*/ 1511 h 3258"/>
              <a:gd name="T90" fmla="*/ 2720 w 3254"/>
              <a:gd name="T91" fmla="*/ 1022 h 3258"/>
              <a:gd name="T92" fmla="*/ 2357 w 3254"/>
              <a:gd name="T93" fmla="*/ 660 h 3258"/>
              <a:gd name="T94" fmla="*/ 1869 w 3254"/>
              <a:gd name="T95" fmla="*/ 475 h 3258"/>
              <a:gd name="T96" fmla="*/ 1351 w 3254"/>
              <a:gd name="T97" fmla="*/ 508 h 3258"/>
              <a:gd name="T98" fmla="*/ 983 w 3254"/>
              <a:gd name="T99" fmla="*/ 380 h 3258"/>
              <a:gd name="T100" fmla="*/ 1219 w 3254"/>
              <a:gd name="T101" fmla="*/ 197 h 3258"/>
              <a:gd name="T102" fmla="*/ 484 w 3254"/>
              <a:gd name="T103" fmla="*/ 0 h 3258"/>
              <a:gd name="T104" fmla="*/ 868 w 3254"/>
              <a:gd name="T105" fmla="*/ 364 h 3258"/>
              <a:gd name="T106" fmla="*/ 1805 w 3254"/>
              <a:gd name="T107" fmla="*/ 1712 h 3258"/>
              <a:gd name="T108" fmla="*/ 1749 w 3254"/>
              <a:gd name="T109" fmla="*/ 1802 h 3258"/>
              <a:gd name="T110" fmla="*/ 751 w 3254"/>
              <a:gd name="T111" fmla="*/ 871 h 3258"/>
              <a:gd name="T112" fmla="*/ 5 w 3254"/>
              <a:gd name="T113" fmla="*/ 517 h 3258"/>
              <a:gd name="T114" fmla="*/ 37 w 3254"/>
              <a:gd name="T115" fmla="*/ 438 h 3258"/>
              <a:gd name="T116" fmla="*/ 456 w 3254"/>
              <a:gd name="T117" fmla="*/ 13 h 3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54" h="3258">
                <a:moveTo>
                  <a:pt x="1688" y="798"/>
                </a:moveTo>
                <a:lnTo>
                  <a:pt x="1764" y="801"/>
                </a:lnTo>
                <a:lnTo>
                  <a:pt x="1840" y="810"/>
                </a:lnTo>
                <a:lnTo>
                  <a:pt x="1913" y="827"/>
                </a:lnTo>
                <a:lnTo>
                  <a:pt x="1984" y="848"/>
                </a:lnTo>
                <a:lnTo>
                  <a:pt x="2052" y="875"/>
                </a:lnTo>
                <a:lnTo>
                  <a:pt x="2117" y="908"/>
                </a:lnTo>
                <a:lnTo>
                  <a:pt x="2180" y="946"/>
                </a:lnTo>
                <a:lnTo>
                  <a:pt x="2239" y="988"/>
                </a:lnTo>
                <a:lnTo>
                  <a:pt x="2294" y="1035"/>
                </a:lnTo>
                <a:lnTo>
                  <a:pt x="2344" y="1086"/>
                </a:lnTo>
                <a:lnTo>
                  <a:pt x="2392" y="1141"/>
                </a:lnTo>
                <a:lnTo>
                  <a:pt x="2434" y="1199"/>
                </a:lnTo>
                <a:lnTo>
                  <a:pt x="2471" y="1261"/>
                </a:lnTo>
                <a:lnTo>
                  <a:pt x="2504" y="1327"/>
                </a:lnTo>
                <a:lnTo>
                  <a:pt x="2531" y="1396"/>
                </a:lnTo>
                <a:lnTo>
                  <a:pt x="2553" y="1466"/>
                </a:lnTo>
                <a:lnTo>
                  <a:pt x="2568" y="1539"/>
                </a:lnTo>
                <a:lnTo>
                  <a:pt x="2578" y="1614"/>
                </a:lnTo>
                <a:lnTo>
                  <a:pt x="2582" y="1691"/>
                </a:lnTo>
                <a:lnTo>
                  <a:pt x="2578" y="1769"/>
                </a:lnTo>
                <a:lnTo>
                  <a:pt x="2568" y="1844"/>
                </a:lnTo>
                <a:lnTo>
                  <a:pt x="2553" y="1916"/>
                </a:lnTo>
                <a:lnTo>
                  <a:pt x="2531" y="1988"/>
                </a:lnTo>
                <a:lnTo>
                  <a:pt x="2504" y="2057"/>
                </a:lnTo>
                <a:lnTo>
                  <a:pt x="2471" y="2122"/>
                </a:lnTo>
                <a:lnTo>
                  <a:pt x="2434" y="2183"/>
                </a:lnTo>
                <a:lnTo>
                  <a:pt x="2392" y="2242"/>
                </a:lnTo>
                <a:lnTo>
                  <a:pt x="2344" y="2297"/>
                </a:lnTo>
                <a:lnTo>
                  <a:pt x="2294" y="2349"/>
                </a:lnTo>
                <a:lnTo>
                  <a:pt x="2239" y="2395"/>
                </a:lnTo>
                <a:lnTo>
                  <a:pt x="2180" y="2438"/>
                </a:lnTo>
                <a:lnTo>
                  <a:pt x="2117" y="2476"/>
                </a:lnTo>
                <a:lnTo>
                  <a:pt x="2052" y="2508"/>
                </a:lnTo>
                <a:lnTo>
                  <a:pt x="1984" y="2535"/>
                </a:lnTo>
                <a:lnTo>
                  <a:pt x="1913" y="2557"/>
                </a:lnTo>
                <a:lnTo>
                  <a:pt x="1840" y="2573"/>
                </a:lnTo>
                <a:lnTo>
                  <a:pt x="1764" y="2583"/>
                </a:lnTo>
                <a:lnTo>
                  <a:pt x="1688" y="2586"/>
                </a:lnTo>
                <a:lnTo>
                  <a:pt x="1611" y="2583"/>
                </a:lnTo>
                <a:lnTo>
                  <a:pt x="1536" y="2573"/>
                </a:lnTo>
                <a:lnTo>
                  <a:pt x="1462" y="2557"/>
                </a:lnTo>
                <a:lnTo>
                  <a:pt x="1391" y="2535"/>
                </a:lnTo>
                <a:lnTo>
                  <a:pt x="1323" y="2508"/>
                </a:lnTo>
                <a:lnTo>
                  <a:pt x="1258" y="2476"/>
                </a:lnTo>
                <a:lnTo>
                  <a:pt x="1196" y="2438"/>
                </a:lnTo>
                <a:lnTo>
                  <a:pt x="1136" y="2395"/>
                </a:lnTo>
                <a:lnTo>
                  <a:pt x="1081" y="2349"/>
                </a:lnTo>
                <a:lnTo>
                  <a:pt x="1030" y="2297"/>
                </a:lnTo>
                <a:lnTo>
                  <a:pt x="984" y="2242"/>
                </a:lnTo>
                <a:lnTo>
                  <a:pt x="941" y="2183"/>
                </a:lnTo>
                <a:lnTo>
                  <a:pt x="903" y="2122"/>
                </a:lnTo>
                <a:lnTo>
                  <a:pt x="871" y="2057"/>
                </a:lnTo>
                <a:lnTo>
                  <a:pt x="844" y="1988"/>
                </a:lnTo>
                <a:lnTo>
                  <a:pt x="822" y="1916"/>
                </a:lnTo>
                <a:lnTo>
                  <a:pt x="806" y="1844"/>
                </a:lnTo>
                <a:lnTo>
                  <a:pt x="796" y="1769"/>
                </a:lnTo>
                <a:lnTo>
                  <a:pt x="793" y="1691"/>
                </a:lnTo>
                <a:lnTo>
                  <a:pt x="796" y="1616"/>
                </a:lnTo>
                <a:lnTo>
                  <a:pt x="805" y="1544"/>
                </a:lnTo>
                <a:lnTo>
                  <a:pt x="821" y="1472"/>
                </a:lnTo>
                <a:lnTo>
                  <a:pt x="842" y="1404"/>
                </a:lnTo>
                <a:lnTo>
                  <a:pt x="867" y="1336"/>
                </a:lnTo>
                <a:lnTo>
                  <a:pt x="898" y="1273"/>
                </a:lnTo>
                <a:lnTo>
                  <a:pt x="934" y="1212"/>
                </a:lnTo>
                <a:lnTo>
                  <a:pt x="1180" y="1459"/>
                </a:lnTo>
                <a:lnTo>
                  <a:pt x="1159" y="1514"/>
                </a:lnTo>
                <a:lnTo>
                  <a:pt x="1143" y="1570"/>
                </a:lnTo>
                <a:lnTo>
                  <a:pt x="1133" y="1630"/>
                </a:lnTo>
                <a:lnTo>
                  <a:pt x="1130" y="1691"/>
                </a:lnTo>
                <a:lnTo>
                  <a:pt x="1133" y="1752"/>
                </a:lnTo>
                <a:lnTo>
                  <a:pt x="1142" y="1812"/>
                </a:lnTo>
                <a:lnTo>
                  <a:pt x="1158" y="1868"/>
                </a:lnTo>
                <a:lnTo>
                  <a:pt x="1179" y="1922"/>
                </a:lnTo>
                <a:lnTo>
                  <a:pt x="1206" y="1973"/>
                </a:lnTo>
                <a:lnTo>
                  <a:pt x="1237" y="2021"/>
                </a:lnTo>
                <a:lnTo>
                  <a:pt x="1273" y="2065"/>
                </a:lnTo>
                <a:lnTo>
                  <a:pt x="1314" y="2106"/>
                </a:lnTo>
                <a:lnTo>
                  <a:pt x="1358" y="2142"/>
                </a:lnTo>
                <a:lnTo>
                  <a:pt x="1406" y="2174"/>
                </a:lnTo>
                <a:lnTo>
                  <a:pt x="1457" y="2200"/>
                </a:lnTo>
                <a:lnTo>
                  <a:pt x="1511" y="2221"/>
                </a:lnTo>
                <a:lnTo>
                  <a:pt x="1568" y="2236"/>
                </a:lnTo>
                <a:lnTo>
                  <a:pt x="1627" y="2246"/>
                </a:lnTo>
                <a:lnTo>
                  <a:pt x="1688" y="2250"/>
                </a:lnTo>
                <a:lnTo>
                  <a:pt x="1749" y="2246"/>
                </a:lnTo>
                <a:lnTo>
                  <a:pt x="1807" y="2236"/>
                </a:lnTo>
                <a:lnTo>
                  <a:pt x="1863" y="2221"/>
                </a:lnTo>
                <a:lnTo>
                  <a:pt x="1917" y="2200"/>
                </a:lnTo>
                <a:lnTo>
                  <a:pt x="1969" y="2174"/>
                </a:lnTo>
                <a:lnTo>
                  <a:pt x="2017" y="2142"/>
                </a:lnTo>
                <a:lnTo>
                  <a:pt x="2061" y="2106"/>
                </a:lnTo>
                <a:lnTo>
                  <a:pt x="2102" y="2065"/>
                </a:lnTo>
                <a:lnTo>
                  <a:pt x="2138" y="2021"/>
                </a:lnTo>
                <a:lnTo>
                  <a:pt x="2169" y="1973"/>
                </a:lnTo>
                <a:lnTo>
                  <a:pt x="2196" y="1922"/>
                </a:lnTo>
                <a:lnTo>
                  <a:pt x="2218" y="1868"/>
                </a:lnTo>
                <a:lnTo>
                  <a:pt x="2233" y="1812"/>
                </a:lnTo>
                <a:lnTo>
                  <a:pt x="2243" y="1752"/>
                </a:lnTo>
                <a:lnTo>
                  <a:pt x="2246" y="1691"/>
                </a:lnTo>
                <a:lnTo>
                  <a:pt x="2243" y="1631"/>
                </a:lnTo>
                <a:lnTo>
                  <a:pt x="2233" y="1572"/>
                </a:lnTo>
                <a:lnTo>
                  <a:pt x="2218" y="1515"/>
                </a:lnTo>
                <a:lnTo>
                  <a:pt x="2196" y="1461"/>
                </a:lnTo>
                <a:lnTo>
                  <a:pt x="2169" y="1410"/>
                </a:lnTo>
                <a:lnTo>
                  <a:pt x="2138" y="1363"/>
                </a:lnTo>
                <a:lnTo>
                  <a:pt x="2102" y="1317"/>
                </a:lnTo>
                <a:lnTo>
                  <a:pt x="2061" y="1278"/>
                </a:lnTo>
                <a:lnTo>
                  <a:pt x="2017" y="1241"/>
                </a:lnTo>
                <a:lnTo>
                  <a:pt x="1969" y="1209"/>
                </a:lnTo>
                <a:lnTo>
                  <a:pt x="1917" y="1183"/>
                </a:lnTo>
                <a:lnTo>
                  <a:pt x="1863" y="1162"/>
                </a:lnTo>
                <a:lnTo>
                  <a:pt x="1807" y="1147"/>
                </a:lnTo>
                <a:lnTo>
                  <a:pt x="1749" y="1137"/>
                </a:lnTo>
                <a:lnTo>
                  <a:pt x="1688" y="1133"/>
                </a:lnTo>
                <a:lnTo>
                  <a:pt x="1627" y="1137"/>
                </a:lnTo>
                <a:lnTo>
                  <a:pt x="1569" y="1147"/>
                </a:lnTo>
                <a:lnTo>
                  <a:pt x="1514" y="1162"/>
                </a:lnTo>
                <a:lnTo>
                  <a:pt x="1460" y="1183"/>
                </a:lnTo>
                <a:lnTo>
                  <a:pt x="1212" y="936"/>
                </a:lnTo>
                <a:lnTo>
                  <a:pt x="1273" y="901"/>
                </a:lnTo>
                <a:lnTo>
                  <a:pt x="1336" y="870"/>
                </a:lnTo>
                <a:lnTo>
                  <a:pt x="1402" y="844"/>
                </a:lnTo>
                <a:lnTo>
                  <a:pt x="1471" y="824"/>
                </a:lnTo>
                <a:lnTo>
                  <a:pt x="1541" y="810"/>
                </a:lnTo>
                <a:lnTo>
                  <a:pt x="1613" y="800"/>
                </a:lnTo>
                <a:lnTo>
                  <a:pt x="1688" y="798"/>
                </a:lnTo>
                <a:close/>
                <a:moveTo>
                  <a:pt x="1688" y="125"/>
                </a:moveTo>
                <a:lnTo>
                  <a:pt x="1791" y="128"/>
                </a:lnTo>
                <a:lnTo>
                  <a:pt x="1892" y="138"/>
                </a:lnTo>
                <a:lnTo>
                  <a:pt x="1991" y="155"/>
                </a:lnTo>
                <a:lnTo>
                  <a:pt x="2088" y="177"/>
                </a:lnTo>
                <a:lnTo>
                  <a:pt x="2182" y="206"/>
                </a:lnTo>
                <a:lnTo>
                  <a:pt x="2275" y="239"/>
                </a:lnTo>
                <a:lnTo>
                  <a:pt x="2364" y="278"/>
                </a:lnTo>
                <a:lnTo>
                  <a:pt x="2450" y="324"/>
                </a:lnTo>
                <a:lnTo>
                  <a:pt x="2533" y="373"/>
                </a:lnTo>
                <a:lnTo>
                  <a:pt x="2613" y="427"/>
                </a:lnTo>
                <a:lnTo>
                  <a:pt x="2689" y="487"/>
                </a:lnTo>
                <a:lnTo>
                  <a:pt x="2760" y="551"/>
                </a:lnTo>
                <a:lnTo>
                  <a:pt x="2829" y="618"/>
                </a:lnTo>
                <a:lnTo>
                  <a:pt x="2893" y="691"/>
                </a:lnTo>
                <a:lnTo>
                  <a:pt x="2951" y="767"/>
                </a:lnTo>
                <a:lnTo>
                  <a:pt x="3006" y="846"/>
                </a:lnTo>
                <a:lnTo>
                  <a:pt x="3056" y="929"/>
                </a:lnTo>
                <a:lnTo>
                  <a:pt x="3101" y="1015"/>
                </a:lnTo>
                <a:lnTo>
                  <a:pt x="3140" y="1105"/>
                </a:lnTo>
                <a:lnTo>
                  <a:pt x="3174" y="1196"/>
                </a:lnTo>
                <a:lnTo>
                  <a:pt x="3203" y="1291"/>
                </a:lnTo>
                <a:lnTo>
                  <a:pt x="3225" y="1388"/>
                </a:lnTo>
                <a:lnTo>
                  <a:pt x="3240" y="1487"/>
                </a:lnTo>
                <a:lnTo>
                  <a:pt x="3250" y="1589"/>
                </a:lnTo>
                <a:lnTo>
                  <a:pt x="3254" y="1691"/>
                </a:lnTo>
                <a:lnTo>
                  <a:pt x="3250" y="1794"/>
                </a:lnTo>
                <a:lnTo>
                  <a:pt x="3240" y="1896"/>
                </a:lnTo>
                <a:lnTo>
                  <a:pt x="3225" y="1995"/>
                </a:lnTo>
                <a:lnTo>
                  <a:pt x="3203" y="2092"/>
                </a:lnTo>
                <a:lnTo>
                  <a:pt x="3174" y="2187"/>
                </a:lnTo>
                <a:lnTo>
                  <a:pt x="3140" y="2278"/>
                </a:lnTo>
                <a:lnTo>
                  <a:pt x="3101" y="2368"/>
                </a:lnTo>
                <a:lnTo>
                  <a:pt x="3056" y="2454"/>
                </a:lnTo>
                <a:lnTo>
                  <a:pt x="3006" y="2538"/>
                </a:lnTo>
                <a:lnTo>
                  <a:pt x="2951" y="2617"/>
                </a:lnTo>
                <a:lnTo>
                  <a:pt x="2893" y="2692"/>
                </a:lnTo>
                <a:lnTo>
                  <a:pt x="2829" y="2765"/>
                </a:lnTo>
                <a:lnTo>
                  <a:pt x="2760" y="2832"/>
                </a:lnTo>
                <a:lnTo>
                  <a:pt x="2689" y="2896"/>
                </a:lnTo>
                <a:lnTo>
                  <a:pt x="2613" y="2956"/>
                </a:lnTo>
                <a:lnTo>
                  <a:pt x="2533" y="3010"/>
                </a:lnTo>
                <a:lnTo>
                  <a:pt x="2450" y="3060"/>
                </a:lnTo>
                <a:lnTo>
                  <a:pt x="2364" y="3105"/>
                </a:lnTo>
                <a:lnTo>
                  <a:pt x="2275" y="3144"/>
                </a:lnTo>
                <a:lnTo>
                  <a:pt x="2182" y="3178"/>
                </a:lnTo>
                <a:lnTo>
                  <a:pt x="2088" y="3206"/>
                </a:lnTo>
                <a:lnTo>
                  <a:pt x="1991" y="3228"/>
                </a:lnTo>
                <a:lnTo>
                  <a:pt x="1892" y="3245"/>
                </a:lnTo>
                <a:lnTo>
                  <a:pt x="1791" y="3255"/>
                </a:lnTo>
                <a:lnTo>
                  <a:pt x="1688" y="3258"/>
                </a:lnTo>
                <a:lnTo>
                  <a:pt x="1584" y="3255"/>
                </a:lnTo>
                <a:lnTo>
                  <a:pt x="1484" y="3245"/>
                </a:lnTo>
                <a:lnTo>
                  <a:pt x="1385" y="3228"/>
                </a:lnTo>
                <a:lnTo>
                  <a:pt x="1287" y="3206"/>
                </a:lnTo>
                <a:lnTo>
                  <a:pt x="1193" y="3178"/>
                </a:lnTo>
                <a:lnTo>
                  <a:pt x="1100" y="3144"/>
                </a:lnTo>
                <a:lnTo>
                  <a:pt x="1012" y="3105"/>
                </a:lnTo>
                <a:lnTo>
                  <a:pt x="924" y="3060"/>
                </a:lnTo>
                <a:lnTo>
                  <a:pt x="842" y="3010"/>
                </a:lnTo>
                <a:lnTo>
                  <a:pt x="762" y="2956"/>
                </a:lnTo>
                <a:lnTo>
                  <a:pt x="686" y="2896"/>
                </a:lnTo>
                <a:lnTo>
                  <a:pt x="614" y="2832"/>
                </a:lnTo>
                <a:lnTo>
                  <a:pt x="546" y="2765"/>
                </a:lnTo>
                <a:lnTo>
                  <a:pt x="483" y="2692"/>
                </a:lnTo>
                <a:lnTo>
                  <a:pt x="424" y="2617"/>
                </a:lnTo>
                <a:lnTo>
                  <a:pt x="368" y="2538"/>
                </a:lnTo>
                <a:lnTo>
                  <a:pt x="319" y="2454"/>
                </a:lnTo>
                <a:lnTo>
                  <a:pt x="275" y="2368"/>
                </a:lnTo>
                <a:lnTo>
                  <a:pt x="235" y="2278"/>
                </a:lnTo>
                <a:lnTo>
                  <a:pt x="201" y="2187"/>
                </a:lnTo>
                <a:lnTo>
                  <a:pt x="173" y="2092"/>
                </a:lnTo>
                <a:lnTo>
                  <a:pt x="150" y="1995"/>
                </a:lnTo>
                <a:lnTo>
                  <a:pt x="134" y="1896"/>
                </a:lnTo>
                <a:lnTo>
                  <a:pt x="124" y="1794"/>
                </a:lnTo>
                <a:lnTo>
                  <a:pt x="121" y="1691"/>
                </a:lnTo>
                <a:lnTo>
                  <a:pt x="124" y="1593"/>
                </a:lnTo>
                <a:lnTo>
                  <a:pt x="133" y="1497"/>
                </a:lnTo>
                <a:lnTo>
                  <a:pt x="148" y="1402"/>
                </a:lnTo>
                <a:lnTo>
                  <a:pt x="168" y="1310"/>
                </a:lnTo>
                <a:lnTo>
                  <a:pt x="194" y="1220"/>
                </a:lnTo>
                <a:lnTo>
                  <a:pt x="225" y="1132"/>
                </a:lnTo>
                <a:lnTo>
                  <a:pt x="260" y="1046"/>
                </a:lnTo>
                <a:lnTo>
                  <a:pt x="301" y="963"/>
                </a:lnTo>
                <a:lnTo>
                  <a:pt x="325" y="973"/>
                </a:lnTo>
                <a:lnTo>
                  <a:pt x="352" y="981"/>
                </a:lnTo>
                <a:lnTo>
                  <a:pt x="378" y="983"/>
                </a:lnTo>
                <a:lnTo>
                  <a:pt x="683" y="983"/>
                </a:lnTo>
                <a:lnTo>
                  <a:pt x="638" y="1052"/>
                </a:lnTo>
                <a:lnTo>
                  <a:pt x="597" y="1123"/>
                </a:lnTo>
                <a:lnTo>
                  <a:pt x="561" y="1197"/>
                </a:lnTo>
                <a:lnTo>
                  <a:pt x="531" y="1274"/>
                </a:lnTo>
                <a:lnTo>
                  <a:pt x="504" y="1354"/>
                </a:lnTo>
                <a:lnTo>
                  <a:pt x="484" y="1436"/>
                </a:lnTo>
                <a:lnTo>
                  <a:pt x="469" y="1519"/>
                </a:lnTo>
                <a:lnTo>
                  <a:pt x="460" y="1604"/>
                </a:lnTo>
                <a:lnTo>
                  <a:pt x="457" y="1691"/>
                </a:lnTo>
                <a:lnTo>
                  <a:pt x="461" y="1783"/>
                </a:lnTo>
                <a:lnTo>
                  <a:pt x="471" y="1873"/>
                </a:lnTo>
                <a:lnTo>
                  <a:pt x="486" y="1961"/>
                </a:lnTo>
                <a:lnTo>
                  <a:pt x="510" y="2047"/>
                </a:lnTo>
                <a:lnTo>
                  <a:pt x="537" y="2129"/>
                </a:lnTo>
                <a:lnTo>
                  <a:pt x="571" y="2210"/>
                </a:lnTo>
                <a:lnTo>
                  <a:pt x="611" y="2287"/>
                </a:lnTo>
                <a:lnTo>
                  <a:pt x="655" y="2361"/>
                </a:lnTo>
                <a:lnTo>
                  <a:pt x="705" y="2432"/>
                </a:lnTo>
                <a:lnTo>
                  <a:pt x="759" y="2498"/>
                </a:lnTo>
                <a:lnTo>
                  <a:pt x="817" y="2561"/>
                </a:lnTo>
                <a:lnTo>
                  <a:pt x="880" y="2619"/>
                </a:lnTo>
                <a:lnTo>
                  <a:pt x="948" y="2674"/>
                </a:lnTo>
                <a:lnTo>
                  <a:pt x="1018" y="2723"/>
                </a:lnTo>
                <a:lnTo>
                  <a:pt x="1092" y="2768"/>
                </a:lnTo>
                <a:lnTo>
                  <a:pt x="1169" y="2807"/>
                </a:lnTo>
                <a:lnTo>
                  <a:pt x="1250" y="2841"/>
                </a:lnTo>
                <a:lnTo>
                  <a:pt x="1333" y="2870"/>
                </a:lnTo>
                <a:lnTo>
                  <a:pt x="1418" y="2892"/>
                </a:lnTo>
                <a:lnTo>
                  <a:pt x="1506" y="2908"/>
                </a:lnTo>
                <a:lnTo>
                  <a:pt x="1596" y="2918"/>
                </a:lnTo>
                <a:lnTo>
                  <a:pt x="1688" y="2921"/>
                </a:lnTo>
                <a:lnTo>
                  <a:pt x="1780" y="2918"/>
                </a:lnTo>
                <a:lnTo>
                  <a:pt x="1869" y="2908"/>
                </a:lnTo>
                <a:lnTo>
                  <a:pt x="1957" y="2892"/>
                </a:lnTo>
                <a:lnTo>
                  <a:pt x="2042" y="2870"/>
                </a:lnTo>
                <a:lnTo>
                  <a:pt x="2126" y="2841"/>
                </a:lnTo>
                <a:lnTo>
                  <a:pt x="2205" y="2807"/>
                </a:lnTo>
                <a:lnTo>
                  <a:pt x="2283" y="2768"/>
                </a:lnTo>
                <a:lnTo>
                  <a:pt x="2357" y="2723"/>
                </a:lnTo>
                <a:lnTo>
                  <a:pt x="2427" y="2674"/>
                </a:lnTo>
                <a:lnTo>
                  <a:pt x="2495" y="2619"/>
                </a:lnTo>
                <a:lnTo>
                  <a:pt x="2557" y="2561"/>
                </a:lnTo>
                <a:lnTo>
                  <a:pt x="2616" y="2498"/>
                </a:lnTo>
                <a:lnTo>
                  <a:pt x="2670" y="2432"/>
                </a:lnTo>
                <a:lnTo>
                  <a:pt x="2720" y="2361"/>
                </a:lnTo>
                <a:lnTo>
                  <a:pt x="2764" y="2287"/>
                </a:lnTo>
                <a:lnTo>
                  <a:pt x="2803" y="2210"/>
                </a:lnTo>
                <a:lnTo>
                  <a:pt x="2838" y="2129"/>
                </a:lnTo>
                <a:lnTo>
                  <a:pt x="2865" y="2047"/>
                </a:lnTo>
                <a:lnTo>
                  <a:pt x="2888" y="1961"/>
                </a:lnTo>
                <a:lnTo>
                  <a:pt x="2905" y="1873"/>
                </a:lnTo>
                <a:lnTo>
                  <a:pt x="2915" y="1783"/>
                </a:lnTo>
                <a:lnTo>
                  <a:pt x="2918" y="1691"/>
                </a:lnTo>
                <a:lnTo>
                  <a:pt x="2915" y="1600"/>
                </a:lnTo>
                <a:lnTo>
                  <a:pt x="2905" y="1511"/>
                </a:lnTo>
                <a:lnTo>
                  <a:pt x="2888" y="1422"/>
                </a:lnTo>
                <a:lnTo>
                  <a:pt x="2865" y="1336"/>
                </a:lnTo>
                <a:lnTo>
                  <a:pt x="2838" y="1254"/>
                </a:lnTo>
                <a:lnTo>
                  <a:pt x="2803" y="1173"/>
                </a:lnTo>
                <a:lnTo>
                  <a:pt x="2764" y="1096"/>
                </a:lnTo>
                <a:lnTo>
                  <a:pt x="2720" y="1022"/>
                </a:lnTo>
                <a:lnTo>
                  <a:pt x="2670" y="951"/>
                </a:lnTo>
                <a:lnTo>
                  <a:pt x="2616" y="885"/>
                </a:lnTo>
                <a:lnTo>
                  <a:pt x="2557" y="822"/>
                </a:lnTo>
                <a:lnTo>
                  <a:pt x="2495" y="764"/>
                </a:lnTo>
                <a:lnTo>
                  <a:pt x="2427" y="710"/>
                </a:lnTo>
                <a:lnTo>
                  <a:pt x="2357" y="660"/>
                </a:lnTo>
                <a:lnTo>
                  <a:pt x="2283" y="615"/>
                </a:lnTo>
                <a:lnTo>
                  <a:pt x="2205" y="576"/>
                </a:lnTo>
                <a:lnTo>
                  <a:pt x="2126" y="542"/>
                </a:lnTo>
                <a:lnTo>
                  <a:pt x="2042" y="513"/>
                </a:lnTo>
                <a:lnTo>
                  <a:pt x="1957" y="491"/>
                </a:lnTo>
                <a:lnTo>
                  <a:pt x="1869" y="475"/>
                </a:lnTo>
                <a:lnTo>
                  <a:pt x="1780" y="465"/>
                </a:lnTo>
                <a:lnTo>
                  <a:pt x="1688" y="461"/>
                </a:lnTo>
                <a:lnTo>
                  <a:pt x="1601" y="465"/>
                </a:lnTo>
                <a:lnTo>
                  <a:pt x="1516" y="474"/>
                </a:lnTo>
                <a:lnTo>
                  <a:pt x="1433" y="488"/>
                </a:lnTo>
                <a:lnTo>
                  <a:pt x="1351" y="508"/>
                </a:lnTo>
                <a:lnTo>
                  <a:pt x="1272" y="533"/>
                </a:lnTo>
                <a:lnTo>
                  <a:pt x="1196" y="564"/>
                </a:lnTo>
                <a:lnTo>
                  <a:pt x="1122" y="599"/>
                </a:lnTo>
                <a:lnTo>
                  <a:pt x="1050" y="640"/>
                </a:lnTo>
                <a:lnTo>
                  <a:pt x="983" y="684"/>
                </a:lnTo>
                <a:lnTo>
                  <a:pt x="983" y="380"/>
                </a:lnTo>
                <a:lnTo>
                  <a:pt x="981" y="352"/>
                </a:lnTo>
                <a:lnTo>
                  <a:pt x="974" y="327"/>
                </a:lnTo>
                <a:lnTo>
                  <a:pt x="963" y="303"/>
                </a:lnTo>
                <a:lnTo>
                  <a:pt x="1046" y="263"/>
                </a:lnTo>
                <a:lnTo>
                  <a:pt x="1131" y="228"/>
                </a:lnTo>
                <a:lnTo>
                  <a:pt x="1219" y="197"/>
                </a:lnTo>
                <a:lnTo>
                  <a:pt x="1308" y="171"/>
                </a:lnTo>
                <a:lnTo>
                  <a:pt x="1401" y="152"/>
                </a:lnTo>
                <a:lnTo>
                  <a:pt x="1495" y="137"/>
                </a:lnTo>
                <a:lnTo>
                  <a:pt x="1590" y="128"/>
                </a:lnTo>
                <a:lnTo>
                  <a:pt x="1688" y="125"/>
                </a:lnTo>
                <a:close/>
                <a:moveTo>
                  <a:pt x="484" y="0"/>
                </a:moveTo>
                <a:lnTo>
                  <a:pt x="501" y="0"/>
                </a:lnTo>
                <a:lnTo>
                  <a:pt x="516" y="6"/>
                </a:lnTo>
                <a:lnTo>
                  <a:pt x="531" y="16"/>
                </a:lnTo>
                <a:lnTo>
                  <a:pt x="854" y="340"/>
                </a:lnTo>
                <a:lnTo>
                  <a:pt x="863" y="351"/>
                </a:lnTo>
                <a:lnTo>
                  <a:pt x="868" y="364"/>
                </a:lnTo>
                <a:lnTo>
                  <a:pt x="870" y="380"/>
                </a:lnTo>
                <a:lnTo>
                  <a:pt x="870" y="753"/>
                </a:lnTo>
                <a:lnTo>
                  <a:pt x="1781" y="1663"/>
                </a:lnTo>
                <a:lnTo>
                  <a:pt x="1793" y="1678"/>
                </a:lnTo>
                <a:lnTo>
                  <a:pt x="1802" y="1695"/>
                </a:lnTo>
                <a:lnTo>
                  <a:pt x="1805" y="1712"/>
                </a:lnTo>
                <a:lnTo>
                  <a:pt x="1805" y="1731"/>
                </a:lnTo>
                <a:lnTo>
                  <a:pt x="1802" y="1749"/>
                </a:lnTo>
                <a:lnTo>
                  <a:pt x="1793" y="1766"/>
                </a:lnTo>
                <a:lnTo>
                  <a:pt x="1781" y="1782"/>
                </a:lnTo>
                <a:lnTo>
                  <a:pt x="1766" y="1793"/>
                </a:lnTo>
                <a:lnTo>
                  <a:pt x="1749" y="1802"/>
                </a:lnTo>
                <a:lnTo>
                  <a:pt x="1731" y="1805"/>
                </a:lnTo>
                <a:lnTo>
                  <a:pt x="1712" y="1805"/>
                </a:lnTo>
                <a:lnTo>
                  <a:pt x="1695" y="1802"/>
                </a:lnTo>
                <a:lnTo>
                  <a:pt x="1677" y="1793"/>
                </a:lnTo>
                <a:lnTo>
                  <a:pt x="1663" y="1782"/>
                </a:lnTo>
                <a:lnTo>
                  <a:pt x="751" y="871"/>
                </a:lnTo>
                <a:lnTo>
                  <a:pt x="378" y="871"/>
                </a:lnTo>
                <a:lnTo>
                  <a:pt x="364" y="870"/>
                </a:lnTo>
                <a:lnTo>
                  <a:pt x="351" y="864"/>
                </a:lnTo>
                <a:lnTo>
                  <a:pt x="340" y="854"/>
                </a:lnTo>
                <a:lnTo>
                  <a:pt x="15" y="531"/>
                </a:lnTo>
                <a:lnTo>
                  <a:pt x="5" y="517"/>
                </a:lnTo>
                <a:lnTo>
                  <a:pt x="0" y="501"/>
                </a:lnTo>
                <a:lnTo>
                  <a:pt x="0" y="486"/>
                </a:lnTo>
                <a:lnTo>
                  <a:pt x="3" y="470"/>
                </a:lnTo>
                <a:lnTo>
                  <a:pt x="11" y="456"/>
                </a:lnTo>
                <a:lnTo>
                  <a:pt x="23" y="445"/>
                </a:lnTo>
                <a:lnTo>
                  <a:pt x="37" y="438"/>
                </a:lnTo>
                <a:lnTo>
                  <a:pt x="55" y="435"/>
                </a:lnTo>
                <a:lnTo>
                  <a:pt x="435" y="435"/>
                </a:lnTo>
                <a:lnTo>
                  <a:pt x="435" y="56"/>
                </a:lnTo>
                <a:lnTo>
                  <a:pt x="438" y="38"/>
                </a:lnTo>
                <a:lnTo>
                  <a:pt x="444" y="24"/>
                </a:lnTo>
                <a:lnTo>
                  <a:pt x="456" y="13"/>
                </a:lnTo>
                <a:lnTo>
                  <a:pt x="470" y="4"/>
                </a:lnTo>
                <a:lnTo>
                  <a:pt x="48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61" name="Gerader Verbinder 40">
            <a:extLst>
              <a:ext uri="{FF2B5EF4-FFF2-40B4-BE49-F238E27FC236}">
                <a16:creationId xmlns:a16="http://schemas.microsoft.com/office/drawing/2014/main" id="{BF77E9B8-8908-4435-B8C6-9C3BC28BA9DD}"/>
              </a:ext>
            </a:extLst>
          </p:cNvPr>
          <p:cNvCxnSpPr>
            <a:cxnSpLocks/>
          </p:cNvCxnSpPr>
          <p:nvPr/>
        </p:nvCxnSpPr>
        <p:spPr>
          <a:xfrm>
            <a:off x="637272" y="3429000"/>
            <a:ext cx="363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DE4EBA8-9E24-4DFB-89C3-82ACE6E38ADA}"/>
              </a:ext>
            </a:extLst>
          </p:cNvPr>
          <p:cNvSpPr/>
          <p:nvPr/>
        </p:nvSpPr>
        <p:spPr>
          <a:xfrm>
            <a:off x="4870918" y="1599396"/>
            <a:ext cx="881714" cy="922458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Freihandform: Form 7">
            <a:extLst>
              <a:ext uri="{FF2B5EF4-FFF2-40B4-BE49-F238E27FC236}">
                <a16:creationId xmlns:a16="http://schemas.microsoft.com/office/drawing/2014/main" id="{F8F7E974-A592-49DD-8B19-77EA531096B6}"/>
              </a:ext>
            </a:extLst>
          </p:cNvPr>
          <p:cNvSpPr>
            <a:spLocks noChangeAspect="1"/>
          </p:cNvSpPr>
          <p:nvPr/>
        </p:nvSpPr>
        <p:spPr>
          <a:xfrm>
            <a:off x="1476780" y="2677040"/>
            <a:ext cx="667366" cy="667366"/>
          </a:xfrm>
          <a:custGeom>
            <a:avLst/>
            <a:gdLst>
              <a:gd name="connsiteX0" fmla="*/ 729326 w 785428"/>
              <a:gd name="connsiteY0" fmla="*/ 336528 h 785259"/>
              <a:gd name="connsiteX1" fmla="*/ 448816 w 785428"/>
              <a:gd name="connsiteY1" fmla="*/ 336528 h 785259"/>
              <a:gd name="connsiteX2" fmla="*/ 448816 w 785428"/>
              <a:gd name="connsiteY2" fmla="*/ 56102 h 785259"/>
              <a:gd name="connsiteX3" fmla="*/ 392714 w 785428"/>
              <a:gd name="connsiteY3" fmla="*/ 0 h 785259"/>
              <a:gd name="connsiteX4" fmla="*/ 336612 w 785428"/>
              <a:gd name="connsiteY4" fmla="*/ 56102 h 785259"/>
              <a:gd name="connsiteX5" fmla="*/ 336612 w 785428"/>
              <a:gd name="connsiteY5" fmla="*/ 336528 h 785259"/>
              <a:gd name="connsiteX6" fmla="*/ 56102 w 785428"/>
              <a:gd name="connsiteY6" fmla="*/ 336528 h 785259"/>
              <a:gd name="connsiteX7" fmla="*/ 0 w 785428"/>
              <a:gd name="connsiteY7" fmla="*/ 392630 h 785259"/>
              <a:gd name="connsiteX8" fmla="*/ 56102 w 785428"/>
              <a:gd name="connsiteY8" fmla="*/ 448732 h 785259"/>
              <a:gd name="connsiteX9" fmla="*/ 336612 w 785428"/>
              <a:gd name="connsiteY9" fmla="*/ 448732 h 785259"/>
              <a:gd name="connsiteX10" fmla="*/ 336612 w 785428"/>
              <a:gd name="connsiteY10" fmla="*/ 729158 h 785259"/>
              <a:gd name="connsiteX11" fmla="*/ 392714 w 785428"/>
              <a:gd name="connsiteY11" fmla="*/ 785260 h 785259"/>
              <a:gd name="connsiteX12" fmla="*/ 448816 w 785428"/>
              <a:gd name="connsiteY12" fmla="*/ 729158 h 785259"/>
              <a:gd name="connsiteX13" fmla="*/ 448816 w 785428"/>
              <a:gd name="connsiteY13" fmla="*/ 448732 h 785259"/>
              <a:gd name="connsiteX14" fmla="*/ 729326 w 785428"/>
              <a:gd name="connsiteY14" fmla="*/ 448732 h 785259"/>
              <a:gd name="connsiteX15" fmla="*/ 785428 w 785428"/>
              <a:gd name="connsiteY15" fmla="*/ 392630 h 785259"/>
              <a:gd name="connsiteX16" fmla="*/ 729326 w 785428"/>
              <a:gd name="connsiteY16" fmla="*/ 336528 h 78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85428" h="785259">
                <a:moveTo>
                  <a:pt x="729326" y="336528"/>
                </a:moveTo>
                <a:lnTo>
                  <a:pt x="448816" y="336528"/>
                </a:lnTo>
                <a:lnTo>
                  <a:pt x="448816" y="56102"/>
                </a:lnTo>
                <a:cubicBezTo>
                  <a:pt x="448816" y="25120"/>
                  <a:pt x="423696" y="0"/>
                  <a:pt x="392714" y="0"/>
                </a:cubicBezTo>
                <a:cubicBezTo>
                  <a:pt x="361732" y="0"/>
                  <a:pt x="336612" y="25120"/>
                  <a:pt x="336612" y="56102"/>
                </a:cubicBezTo>
                <a:lnTo>
                  <a:pt x="336612" y="336528"/>
                </a:lnTo>
                <a:lnTo>
                  <a:pt x="56102" y="336528"/>
                </a:lnTo>
                <a:cubicBezTo>
                  <a:pt x="25120" y="336528"/>
                  <a:pt x="0" y="361648"/>
                  <a:pt x="0" y="392630"/>
                </a:cubicBezTo>
                <a:cubicBezTo>
                  <a:pt x="0" y="423612"/>
                  <a:pt x="25120" y="448732"/>
                  <a:pt x="56102" y="448732"/>
                </a:cubicBezTo>
                <a:lnTo>
                  <a:pt x="336612" y="448732"/>
                </a:lnTo>
                <a:lnTo>
                  <a:pt x="336612" y="729158"/>
                </a:lnTo>
                <a:cubicBezTo>
                  <a:pt x="336612" y="760140"/>
                  <a:pt x="361732" y="785260"/>
                  <a:pt x="392714" y="785260"/>
                </a:cubicBezTo>
                <a:cubicBezTo>
                  <a:pt x="423696" y="785260"/>
                  <a:pt x="448816" y="760140"/>
                  <a:pt x="448816" y="729158"/>
                </a:cubicBezTo>
                <a:lnTo>
                  <a:pt x="448816" y="448732"/>
                </a:lnTo>
                <a:lnTo>
                  <a:pt x="729326" y="448732"/>
                </a:lnTo>
                <a:cubicBezTo>
                  <a:pt x="760308" y="448732"/>
                  <a:pt x="785428" y="423612"/>
                  <a:pt x="785428" y="392630"/>
                </a:cubicBezTo>
                <a:cubicBezTo>
                  <a:pt x="785428" y="361648"/>
                  <a:pt x="760308" y="336528"/>
                  <a:pt x="729326" y="336528"/>
                </a:cubicBezTo>
                <a:close/>
              </a:path>
            </a:pathLst>
          </a:custGeom>
          <a:solidFill>
            <a:schemeClr val="tx2"/>
          </a:solidFill>
          <a:ln w="139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8" name="Freihandform: Form 8">
            <a:extLst>
              <a:ext uri="{FF2B5EF4-FFF2-40B4-BE49-F238E27FC236}">
                <a16:creationId xmlns:a16="http://schemas.microsoft.com/office/drawing/2014/main" id="{87616925-E2B8-4F0E-AA04-1F28EC4B5C4F}"/>
              </a:ext>
            </a:extLst>
          </p:cNvPr>
          <p:cNvSpPr>
            <a:spLocks noChangeAspect="1"/>
          </p:cNvSpPr>
          <p:nvPr/>
        </p:nvSpPr>
        <p:spPr>
          <a:xfrm flipH="1">
            <a:off x="2367904" y="2963088"/>
            <a:ext cx="667366" cy="95338"/>
          </a:xfrm>
          <a:custGeom>
            <a:avLst/>
            <a:gdLst>
              <a:gd name="connsiteX0" fmla="*/ 495300 w 533399"/>
              <a:gd name="connsiteY0" fmla="*/ 0 h 76200"/>
              <a:gd name="connsiteX1" fmla="*/ 38100 w 533399"/>
              <a:gd name="connsiteY1" fmla="*/ 0 h 76200"/>
              <a:gd name="connsiteX2" fmla="*/ 0 w 533399"/>
              <a:gd name="connsiteY2" fmla="*/ 38100 h 76200"/>
              <a:gd name="connsiteX3" fmla="*/ 38100 w 533399"/>
              <a:gd name="connsiteY3" fmla="*/ 76200 h 76200"/>
              <a:gd name="connsiteX4" fmla="*/ 495300 w 533399"/>
              <a:gd name="connsiteY4" fmla="*/ 76200 h 76200"/>
              <a:gd name="connsiteX5" fmla="*/ 533400 w 533399"/>
              <a:gd name="connsiteY5" fmla="*/ 38100 h 76200"/>
              <a:gd name="connsiteX6" fmla="*/ 495300 w 533399"/>
              <a:gd name="connsiteY6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399" h="76200">
                <a:moveTo>
                  <a:pt x="495300" y="0"/>
                </a:moveTo>
                <a:lnTo>
                  <a:pt x="38100" y="0"/>
                </a:lnTo>
                <a:cubicBezTo>
                  <a:pt x="17059" y="0"/>
                  <a:pt x="0" y="17059"/>
                  <a:pt x="0" y="38100"/>
                </a:cubicBezTo>
                <a:cubicBezTo>
                  <a:pt x="0" y="59141"/>
                  <a:pt x="17059" y="76200"/>
                  <a:pt x="38100" y="76200"/>
                </a:cubicBezTo>
                <a:lnTo>
                  <a:pt x="495300" y="76200"/>
                </a:lnTo>
                <a:cubicBezTo>
                  <a:pt x="516341" y="76200"/>
                  <a:pt x="533400" y="59141"/>
                  <a:pt x="533400" y="38100"/>
                </a:cubicBezTo>
                <a:cubicBezTo>
                  <a:pt x="533400" y="17059"/>
                  <a:pt x="516341" y="0"/>
                  <a:pt x="495300" y="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9" name="Gleichschenkliges Dreieck 17">
            <a:extLst>
              <a:ext uri="{FF2B5EF4-FFF2-40B4-BE49-F238E27FC236}">
                <a16:creationId xmlns:a16="http://schemas.microsoft.com/office/drawing/2014/main" id="{C5F00D65-3582-40F6-84C9-FDF7F831C0EE}"/>
              </a:ext>
            </a:extLst>
          </p:cNvPr>
          <p:cNvSpPr>
            <a:spLocks noChangeAspect="1"/>
          </p:cNvSpPr>
          <p:nvPr/>
        </p:nvSpPr>
        <p:spPr bwMode="ltGray">
          <a:xfrm rot="16200000">
            <a:off x="3927218" y="2896946"/>
            <a:ext cx="185142" cy="144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75" name="Gleichschenkliges Dreieck 17">
            <a:extLst>
              <a:ext uri="{FF2B5EF4-FFF2-40B4-BE49-F238E27FC236}">
                <a16:creationId xmlns:a16="http://schemas.microsoft.com/office/drawing/2014/main" id="{AC41E4E7-FED7-409F-8C4F-21C56680EE3C}"/>
              </a:ext>
            </a:extLst>
          </p:cNvPr>
          <p:cNvSpPr>
            <a:spLocks noChangeAspect="1"/>
          </p:cNvSpPr>
          <p:nvPr/>
        </p:nvSpPr>
        <p:spPr bwMode="ltGray">
          <a:xfrm rot="5400000">
            <a:off x="4635269" y="2896945"/>
            <a:ext cx="185142" cy="144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81" name="Gleichschenkliges Dreieck 17">
            <a:extLst>
              <a:ext uri="{FF2B5EF4-FFF2-40B4-BE49-F238E27FC236}">
                <a16:creationId xmlns:a16="http://schemas.microsoft.com/office/drawing/2014/main" id="{6B8B1311-8891-410C-9AD1-A54F91C833E1}"/>
              </a:ext>
            </a:extLst>
          </p:cNvPr>
          <p:cNvSpPr/>
          <p:nvPr/>
        </p:nvSpPr>
        <p:spPr bwMode="ltGray">
          <a:xfrm rot="5400000">
            <a:off x="4205808" y="284294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20" name="Inhaltsplatzhalter 4">
            <a:extLst>
              <a:ext uri="{FF2B5EF4-FFF2-40B4-BE49-F238E27FC236}">
                <a16:creationId xmlns:a16="http://schemas.microsoft.com/office/drawing/2014/main" id="{77DDC63C-0970-4A45-BA00-4EDCE03B74BE}"/>
              </a:ext>
            </a:extLst>
          </p:cNvPr>
          <p:cNvSpPr txBox="1">
            <a:spLocks/>
          </p:cNvSpPr>
          <p:nvPr/>
        </p:nvSpPr>
        <p:spPr bwMode="ltGray">
          <a:xfrm>
            <a:off x="6746260" y="1471138"/>
            <a:ext cx="1980000" cy="1980000"/>
          </a:xfrm>
          <a:prstGeom prst="roundRect">
            <a:avLst>
              <a:gd name="adj" fmla="val 8549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144000" tIns="144000" rIns="144000" bIns="14400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1" name="Inhaltsplatzhalter 4">
            <a:extLst>
              <a:ext uri="{FF2B5EF4-FFF2-40B4-BE49-F238E27FC236}">
                <a16:creationId xmlns:a16="http://schemas.microsoft.com/office/drawing/2014/main" id="{35B3E31F-C1ED-4493-B5EA-60ACB23EE2A9}"/>
              </a:ext>
            </a:extLst>
          </p:cNvPr>
          <p:cNvSpPr txBox="1">
            <a:spLocks/>
          </p:cNvSpPr>
          <p:nvPr/>
        </p:nvSpPr>
        <p:spPr bwMode="black">
          <a:xfrm>
            <a:off x="6746260" y="3556144"/>
            <a:ext cx="1980000" cy="1980000"/>
          </a:xfrm>
          <a:prstGeom prst="roundRect">
            <a:avLst>
              <a:gd name="adj" fmla="val 8549"/>
            </a:avLst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Lorem ipsum</a:t>
            </a:r>
            <a:endParaRPr lang="en-US" dirty="0">
              <a:latin typeface="+mn-lt"/>
            </a:endParaRPr>
          </a:p>
        </p:txBody>
      </p:sp>
      <p:sp>
        <p:nvSpPr>
          <p:cNvPr id="122" name="Freihandform: Form 43">
            <a:extLst>
              <a:ext uri="{FF2B5EF4-FFF2-40B4-BE49-F238E27FC236}">
                <a16:creationId xmlns:a16="http://schemas.microsoft.com/office/drawing/2014/main" id="{3699CE3E-606F-499C-A153-4D14C3C31C7D}"/>
              </a:ext>
            </a:extLst>
          </p:cNvPr>
          <p:cNvSpPr>
            <a:spLocks noChangeAspect="1"/>
          </p:cNvSpPr>
          <p:nvPr/>
        </p:nvSpPr>
        <p:spPr>
          <a:xfrm>
            <a:off x="6237403" y="1659332"/>
            <a:ext cx="243813" cy="243854"/>
          </a:xfrm>
          <a:custGeom>
            <a:avLst/>
            <a:gdLst>
              <a:gd name="connsiteX0" fmla="*/ 729326 w 785428"/>
              <a:gd name="connsiteY0" fmla="*/ 336528 h 785259"/>
              <a:gd name="connsiteX1" fmla="*/ 448816 w 785428"/>
              <a:gd name="connsiteY1" fmla="*/ 336528 h 785259"/>
              <a:gd name="connsiteX2" fmla="*/ 448816 w 785428"/>
              <a:gd name="connsiteY2" fmla="*/ 56102 h 785259"/>
              <a:gd name="connsiteX3" fmla="*/ 392714 w 785428"/>
              <a:gd name="connsiteY3" fmla="*/ 0 h 785259"/>
              <a:gd name="connsiteX4" fmla="*/ 336612 w 785428"/>
              <a:gd name="connsiteY4" fmla="*/ 56102 h 785259"/>
              <a:gd name="connsiteX5" fmla="*/ 336612 w 785428"/>
              <a:gd name="connsiteY5" fmla="*/ 336528 h 785259"/>
              <a:gd name="connsiteX6" fmla="*/ 56102 w 785428"/>
              <a:gd name="connsiteY6" fmla="*/ 336528 h 785259"/>
              <a:gd name="connsiteX7" fmla="*/ 0 w 785428"/>
              <a:gd name="connsiteY7" fmla="*/ 392630 h 785259"/>
              <a:gd name="connsiteX8" fmla="*/ 56102 w 785428"/>
              <a:gd name="connsiteY8" fmla="*/ 448732 h 785259"/>
              <a:gd name="connsiteX9" fmla="*/ 336612 w 785428"/>
              <a:gd name="connsiteY9" fmla="*/ 448732 h 785259"/>
              <a:gd name="connsiteX10" fmla="*/ 336612 w 785428"/>
              <a:gd name="connsiteY10" fmla="*/ 729158 h 785259"/>
              <a:gd name="connsiteX11" fmla="*/ 392714 w 785428"/>
              <a:gd name="connsiteY11" fmla="*/ 785260 h 785259"/>
              <a:gd name="connsiteX12" fmla="*/ 448816 w 785428"/>
              <a:gd name="connsiteY12" fmla="*/ 729158 h 785259"/>
              <a:gd name="connsiteX13" fmla="*/ 448816 w 785428"/>
              <a:gd name="connsiteY13" fmla="*/ 448732 h 785259"/>
              <a:gd name="connsiteX14" fmla="*/ 729326 w 785428"/>
              <a:gd name="connsiteY14" fmla="*/ 448732 h 785259"/>
              <a:gd name="connsiteX15" fmla="*/ 785428 w 785428"/>
              <a:gd name="connsiteY15" fmla="*/ 392630 h 785259"/>
              <a:gd name="connsiteX16" fmla="*/ 729326 w 785428"/>
              <a:gd name="connsiteY16" fmla="*/ 336528 h 78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85428" h="785259">
                <a:moveTo>
                  <a:pt x="729326" y="336528"/>
                </a:moveTo>
                <a:lnTo>
                  <a:pt x="448816" y="336528"/>
                </a:lnTo>
                <a:lnTo>
                  <a:pt x="448816" y="56102"/>
                </a:lnTo>
                <a:cubicBezTo>
                  <a:pt x="448816" y="25120"/>
                  <a:pt x="423696" y="0"/>
                  <a:pt x="392714" y="0"/>
                </a:cubicBezTo>
                <a:cubicBezTo>
                  <a:pt x="361732" y="0"/>
                  <a:pt x="336612" y="25120"/>
                  <a:pt x="336612" y="56102"/>
                </a:cubicBezTo>
                <a:lnTo>
                  <a:pt x="336612" y="336528"/>
                </a:lnTo>
                <a:lnTo>
                  <a:pt x="56102" y="336528"/>
                </a:lnTo>
                <a:cubicBezTo>
                  <a:pt x="25120" y="336528"/>
                  <a:pt x="0" y="361648"/>
                  <a:pt x="0" y="392630"/>
                </a:cubicBezTo>
                <a:cubicBezTo>
                  <a:pt x="0" y="423612"/>
                  <a:pt x="25120" y="448732"/>
                  <a:pt x="56102" y="448732"/>
                </a:cubicBezTo>
                <a:lnTo>
                  <a:pt x="336612" y="448732"/>
                </a:lnTo>
                <a:lnTo>
                  <a:pt x="336612" y="729158"/>
                </a:lnTo>
                <a:cubicBezTo>
                  <a:pt x="336612" y="760140"/>
                  <a:pt x="361732" y="785260"/>
                  <a:pt x="392714" y="785260"/>
                </a:cubicBezTo>
                <a:cubicBezTo>
                  <a:pt x="423696" y="785260"/>
                  <a:pt x="448816" y="760140"/>
                  <a:pt x="448816" y="729158"/>
                </a:cubicBezTo>
                <a:lnTo>
                  <a:pt x="448816" y="448732"/>
                </a:lnTo>
                <a:lnTo>
                  <a:pt x="729326" y="448732"/>
                </a:lnTo>
                <a:cubicBezTo>
                  <a:pt x="760308" y="448732"/>
                  <a:pt x="785428" y="423612"/>
                  <a:pt x="785428" y="392630"/>
                </a:cubicBezTo>
                <a:cubicBezTo>
                  <a:pt x="785428" y="361648"/>
                  <a:pt x="760308" y="336528"/>
                  <a:pt x="729326" y="336528"/>
                </a:cubicBezTo>
                <a:close/>
              </a:path>
            </a:pathLst>
          </a:custGeom>
          <a:solidFill>
            <a:schemeClr val="tx2"/>
          </a:solidFill>
          <a:ln w="139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23" name="Gerader Verbinder 45">
            <a:extLst>
              <a:ext uri="{FF2B5EF4-FFF2-40B4-BE49-F238E27FC236}">
                <a16:creationId xmlns:a16="http://schemas.microsoft.com/office/drawing/2014/main" id="{14F134AD-E850-4D29-929A-DE1CE69E81EA}"/>
              </a:ext>
            </a:extLst>
          </p:cNvPr>
          <p:cNvCxnSpPr>
            <a:cxnSpLocks/>
          </p:cNvCxnSpPr>
          <p:nvPr/>
        </p:nvCxnSpPr>
        <p:spPr>
          <a:xfrm>
            <a:off x="6349796" y="2011538"/>
            <a:ext cx="0" cy="3168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nhaltsplatzhalter 4">
            <a:extLst>
              <a:ext uri="{FF2B5EF4-FFF2-40B4-BE49-F238E27FC236}">
                <a16:creationId xmlns:a16="http://schemas.microsoft.com/office/drawing/2014/main" id="{C2326C88-5CF2-4C05-9868-3109F60BA91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269788" y="3415539"/>
            <a:ext cx="1800000" cy="36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dirty="0"/>
              <a:t>Lorem ipsum</a:t>
            </a:r>
          </a:p>
        </p:txBody>
      </p:sp>
      <p:sp>
        <p:nvSpPr>
          <p:cNvPr id="125" name="Freihandform: Form 51">
            <a:extLst>
              <a:ext uri="{FF2B5EF4-FFF2-40B4-BE49-F238E27FC236}">
                <a16:creationId xmlns:a16="http://schemas.microsoft.com/office/drawing/2014/main" id="{FB115473-8B7B-4105-893D-66919CEC8D31}"/>
              </a:ext>
            </a:extLst>
          </p:cNvPr>
          <p:cNvSpPr>
            <a:spLocks noChangeAspect="1"/>
          </p:cNvSpPr>
          <p:nvPr/>
        </p:nvSpPr>
        <p:spPr>
          <a:xfrm flipH="1">
            <a:off x="6237418" y="5287562"/>
            <a:ext cx="243854" cy="34836"/>
          </a:xfrm>
          <a:custGeom>
            <a:avLst/>
            <a:gdLst>
              <a:gd name="connsiteX0" fmla="*/ 495300 w 533399"/>
              <a:gd name="connsiteY0" fmla="*/ 0 h 76200"/>
              <a:gd name="connsiteX1" fmla="*/ 38100 w 533399"/>
              <a:gd name="connsiteY1" fmla="*/ 0 h 76200"/>
              <a:gd name="connsiteX2" fmla="*/ 0 w 533399"/>
              <a:gd name="connsiteY2" fmla="*/ 38100 h 76200"/>
              <a:gd name="connsiteX3" fmla="*/ 38100 w 533399"/>
              <a:gd name="connsiteY3" fmla="*/ 76200 h 76200"/>
              <a:gd name="connsiteX4" fmla="*/ 495300 w 533399"/>
              <a:gd name="connsiteY4" fmla="*/ 76200 h 76200"/>
              <a:gd name="connsiteX5" fmla="*/ 533400 w 533399"/>
              <a:gd name="connsiteY5" fmla="*/ 38100 h 76200"/>
              <a:gd name="connsiteX6" fmla="*/ 495300 w 533399"/>
              <a:gd name="connsiteY6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399" h="76200">
                <a:moveTo>
                  <a:pt x="495300" y="0"/>
                </a:moveTo>
                <a:lnTo>
                  <a:pt x="38100" y="0"/>
                </a:lnTo>
                <a:cubicBezTo>
                  <a:pt x="17059" y="0"/>
                  <a:pt x="0" y="17059"/>
                  <a:pt x="0" y="38100"/>
                </a:cubicBezTo>
                <a:cubicBezTo>
                  <a:pt x="0" y="59141"/>
                  <a:pt x="17059" y="76200"/>
                  <a:pt x="38100" y="76200"/>
                </a:cubicBezTo>
                <a:lnTo>
                  <a:pt x="495300" y="76200"/>
                </a:lnTo>
                <a:cubicBezTo>
                  <a:pt x="516341" y="76200"/>
                  <a:pt x="533400" y="59141"/>
                  <a:pt x="533400" y="38100"/>
                </a:cubicBezTo>
                <a:cubicBezTo>
                  <a:pt x="533400" y="17059"/>
                  <a:pt x="516341" y="0"/>
                  <a:pt x="495300" y="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3C29C50-F434-47E2-A457-85C9008CB52A}"/>
              </a:ext>
            </a:extLst>
          </p:cNvPr>
          <p:cNvSpPr/>
          <p:nvPr/>
        </p:nvSpPr>
        <p:spPr>
          <a:xfrm>
            <a:off x="3763478" y="1599396"/>
            <a:ext cx="881714" cy="922458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8" name="Gruppieren 9">
            <a:extLst>
              <a:ext uri="{FF2B5EF4-FFF2-40B4-BE49-F238E27FC236}">
                <a16:creationId xmlns:a16="http://schemas.microsoft.com/office/drawing/2014/main" id="{D0F970D7-E72C-4A8A-8AB2-813C34E04C7D}"/>
              </a:ext>
            </a:extLst>
          </p:cNvPr>
          <p:cNvGrpSpPr/>
          <p:nvPr/>
        </p:nvGrpSpPr>
        <p:grpSpPr>
          <a:xfrm>
            <a:off x="758778" y="3645024"/>
            <a:ext cx="957940" cy="977361"/>
            <a:chOff x="4295664" y="2276872"/>
            <a:chExt cx="3600673" cy="3600673"/>
          </a:xfrm>
        </p:grpSpPr>
        <p:sp>
          <p:nvSpPr>
            <p:cNvPr id="129" name="Bogen 4">
              <a:extLst>
                <a:ext uri="{FF2B5EF4-FFF2-40B4-BE49-F238E27FC236}">
                  <a16:creationId xmlns:a16="http://schemas.microsoft.com/office/drawing/2014/main" id="{3799B622-41D9-44E9-B014-FCDAD949DF9B}"/>
                </a:ext>
              </a:extLst>
            </p:cNvPr>
            <p:cNvSpPr/>
            <p:nvPr/>
          </p:nvSpPr>
          <p:spPr>
            <a:xfrm>
              <a:off x="4295664" y="2276872"/>
              <a:ext cx="3600673" cy="3600673"/>
            </a:xfrm>
            <a:prstGeom prst="arc">
              <a:avLst>
                <a:gd name="adj1" fmla="val 16191748"/>
                <a:gd name="adj2" fmla="val 21517954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Bogen 5">
              <a:extLst>
                <a:ext uri="{FF2B5EF4-FFF2-40B4-BE49-F238E27FC236}">
                  <a16:creationId xmlns:a16="http://schemas.microsoft.com/office/drawing/2014/main" id="{ED8DD376-97E6-4A95-A4D5-4E428B6C2AA8}"/>
                </a:ext>
              </a:extLst>
            </p:cNvPr>
            <p:cNvSpPr/>
            <p:nvPr/>
          </p:nvSpPr>
          <p:spPr>
            <a:xfrm>
              <a:off x="4295664" y="2276872"/>
              <a:ext cx="3600673" cy="3600673"/>
            </a:xfrm>
            <a:prstGeom prst="arc">
              <a:avLst>
                <a:gd name="adj1" fmla="val 156034"/>
                <a:gd name="adj2" fmla="val 5416019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Bogen 6">
              <a:extLst>
                <a:ext uri="{FF2B5EF4-FFF2-40B4-BE49-F238E27FC236}">
                  <a16:creationId xmlns:a16="http://schemas.microsoft.com/office/drawing/2014/main" id="{35946BF1-8775-4D57-BDA2-563B73488864}"/>
                </a:ext>
              </a:extLst>
            </p:cNvPr>
            <p:cNvSpPr/>
            <p:nvPr/>
          </p:nvSpPr>
          <p:spPr>
            <a:xfrm>
              <a:off x="4295664" y="2276872"/>
              <a:ext cx="3600673" cy="3600673"/>
            </a:xfrm>
            <a:prstGeom prst="arc">
              <a:avLst>
                <a:gd name="adj1" fmla="val 10881205"/>
                <a:gd name="adj2" fmla="val 15937412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Bogen 7">
              <a:extLst>
                <a:ext uri="{FF2B5EF4-FFF2-40B4-BE49-F238E27FC236}">
                  <a16:creationId xmlns:a16="http://schemas.microsoft.com/office/drawing/2014/main" id="{BD2ABDA2-52F7-4EDE-B9F3-197DDFDB5BA7}"/>
                </a:ext>
              </a:extLst>
            </p:cNvPr>
            <p:cNvSpPr/>
            <p:nvPr/>
          </p:nvSpPr>
          <p:spPr>
            <a:xfrm>
              <a:off x="4295664" y="2276872"/>
              <a:ext cx="3600673" cy="3600673"/>
            </a:xfrm>
            <a:prstGeom prst="arc">
              <a:avLst>
                <a:gd name="adj1" fmla="val 5681531"/>
                <a:gd name="adj2" fmla="val 10672443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33" name="Gerader Verbinder 31">
            <a:extLst>
              <a:ext uri="{FF2B5EF4-FFF2-40B4-BE49-F238E27FC236}">
                <a16:creationId xmlns:a16="http://schemas.microsoft.com/office/drawing/2014/main" id="{731302B8-8136-4603-8F90-C2BFCDD5CC24}"/>
              </a:ext>
            </a:extLst>
          </p:cNvPr>
          <p:cNvCxnSpPr>
            <a:cxnSpLocks/>
          </p:cNvCxnSpPr>
          <p:nvPr/>
        </p:nvCxnSpPr>
        <p:spPr>
          <a:xfrm>
            <a:off x="1569456" y="3789040"/>
            <a:ext cx="11807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reeform 5">
            <a:extLst>
              <a:ext uri="{FF2B5EF4-FFF2-40B4-BE49-F238E27FC236}">
                <a16:creationId xmlns:a16="http://schemas.microsoft.com/office/drawing/2014/main" id="{68DEAE36-D15E-4969-8959-312ADFD10991}"/>
              </a:ext>
            </a:extLst>
          </p:cNvPr>
          <p:cNvSpPr>
            <a:spLocks noEditPoints="1"/>
          </p:cNvSpPr>
          <p:nvPr/>
        </p:nvSpPr>
        <p:spPr bwMode="ltGray">
          <a:xfrm rot="179119">
            <a:off x="3237700" y="3718378"/>
            <a:ext cx="956470" cy="954271"/>
          </a:xfrm>
          <a:custGeom>
            <a:avLst/>
            <a:gdLst>
              <a:gd name="T0" fmla="*/ 670 w 731"/>
              <a:gd name="T1" fmla="*/ 405 h 731"/>
              <a:gd name="T2" fmla="*/ 655 w 731"/>
              <a:gd name="T3" fmla="*/ 333 h 731"/>
              <a:gd name="T4" fmla="*/ 711 w 731"/>
              <a:gd name="T5" fmla="*/ 276 h 731"/>
              <a:gd name="T6" fmla="*/ 706 w 731"/>
              <a:gd name="T7" fmla="*/ 211 h 731"/>
              <a:gd name="T8" fmla="*/ 660 w 731"/>
              <a:gd name="T9" fmla="*/ 165 h 731"/>
              <a:gd name="T10" fmla="*/ 582 w 731"/>
              <a:gd name="T11" fmla="*/ 170 h 731"/>
              <a:gd name="T12" fmla="*/ 538 w 731"/>
              <a:gd name="T13" fmla="*/ 111 h 731"/>
              <a:gd name="T14" fmla="*/ 530 w 731"/>
              <a:gd name="T15" fmla="*/ 28 h 731"/>
              <a:gd name="T16" fmla="*/ 465 w 731"/>
              <a:gd name="T17" fmla="*/ 4 h 731"/>
              <a:gd name="T18" fmla="*/ 407 w 731"/>
              <a:gd name="T19" fmla="*/ 61 h 731"/>
              <a:gd name="T20" fmla="*/ 332 w 731"/>
              <a:gd name="T21" fmla="*/ 76 h 731"/>
              <a:gd name="T22" fmla="*/ 275 w 731"/>
              <a:gd name="T23" fmla="*/ 20 h 731"/>
              <a:gd name="T24" fmla="*/ 211 w 731"/>
              <a:gd name="T25" fmla="*/ 26 h 731"/>
              <a:gd name="T26" fmla="*/ 165 w 731"/>
              <a:gd name="T27" fmla="*/ 71 h 731"/>
              <a:gd name="T28" fmla="*/ 170 w 731"/>
              <a:gd name="T29" fmla="*/ 151 h 731"/>
              <a:gd name="T30" fmla="*/ 110 w 731"/>
              <a:gd name="T31" fmla="*/ 195 h 731"/>
              <a:gd name="T32" fmla="*/ 28 w 731"/>
              <a:gd name="T33" fmla="*/ 202 h 731"/>
              <a:gd name="T34" fmla="*/ 4 w 731"/>
              <a:gd name="T35" fmla="*/ 267 h 731"/>
              <a:gd name="T36" fmla="*/ 61 w 731"/>
              <a:gd name="T37" fmla="*/ 326 h 731"/>
              <a:gd name="T38" fmla="*/ 77 w 731"/>
              <a:gd name="T39" fmla="*/ 399 h 731"/>
              <a:gd name="T40" fmla="*/ 21 w 731"/>
              <a:gd name="T41" fmla="*/ 455 h 731"/>
              <a:gd name="T42" fmla="*/ 27 w 731"/>
              <a:gd name="T43" fmla="*/ 520 h 731"/>
              <a:gd name="T44" fmla="*/ 72 w 731"/>
              <a:gd name="T45" fmla="*/ 566 h 731"/>
              <a:gd name="T46" fmla="*/ 152 w 731"/>
              <a:gd name="T47" fmla="*/ 561 h 731"/>
              <a:gd name="T48" fmla="*/ 196 w 731"/>
              <a:gd name="T49" fmla="*/ 621 h 731"/>
              <a:gd name="T50" fmla="*/ 203 w 731"/>
              <a:gd name="T51" fmla="*/ 702 h 731"/>
              <a:gd name="T52" fmla="*/ 269 w 731"/>
              <a:gd name="T53" fmla="*/ 726 h 731"/>
              <a:gd name="T54" fmla="*/ 327 w 731"/>
              <a:gd name="T55" fmla="*/ 669 h 731"/>
              <a:gd name="T56" fmla="*/ 398 w 731"/>
              <a:gd name="T57" fmla="*/ 653 h 731"/>
              <a:gd name="T58" fmla="*/ 455 w 731"/>
              <a:gd name="T59" fmla="*/ 710 h 731"/>
              <a:gd name="T60" fmla="*/ 520 w 731"/>
              <a:gd name="T61" fmla="*/ 704 h 731"/>
              <a:gd name="T62" fmla="*/ 565 w 731"/>
              <a:gd name="T63" fmla="*/ 660 h 731"/>
              <a:gd name="T64" fmla="*/ 561 w 731"/>
              <a:gd name="T65" fmla="*/ 581 h 731"/>
              <a:gd name="T66" fmla="*/ 620 w 731"/>
              <a:gd name="T67" fmla="*/ 536 h 731"/>
              <a:gd name="T68" fmla="*/ 703 w 731"/>
              <a:gd name="T69" fmla="*/ 529 h 731"/>
              <a:gd name="T70" fmla="*/ 727 w 731"/>
              <a:gd name="T71" fmla="*/ 464 h 731"/>
              <a:gd name="T72" fmla="*/ 510 w 731"/>
              <a:gd name="T73" fmla="*/ 417 h 731"/>
              <a:gd name="T74" fmla="*/ 221 w 731"/>
              <a:gd name="T75" fmla="*/ 314 h 731"/>
              <a:gd name="T76" fmla="*/ 510 w 731"/>
              <a:gd name="T77" fmla="*/ 417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1" h="731">
                <a:moveTo>
                  <a:pt x="715" y="431"/>
                </a:moveTo>
                <a:cubicBezTo>
                  <a:pt x="670" y="405"/>
                  <a:pt x="670" y="405"/>
                  <a:pt x="670" y="405"/>
                </a:cubicBezTo>
                <a:cubicBezTo>
                  <a:pt x="661" y="400"/>
                  <a:pt x="655" y="390"/>
                  <a:pt x="656" y="379"/>
                </a:cubicBezTo>
                <a:cubicBezTo>
                  <a:pt x="657" y="363"/>
                  <a:pt x="656" y="348"/>
                  <a:pt x="655" y="333"/>
                </a:cubicBezTo>
                <a:cubicBezTo>
                  <a:pt x="653" y="322"/>
                  <a:pt x="658" y="312"/>
                  <a:pt x="667" y="306"/>
                </a:cubicBezTo>
                <a:cubicBezTo>
                  <a:pt x="711" y="276"/>
                  <a:pt x="711" y="276"/>
                  <a:pt x="711" y="276"/>
                </a:cubicBezTo>
                <a:cubicBezTo>
                  <a:pt x="722" y="268"/>
                  <a:pt x="726" y="254"/>
                  <a:pt x="720" y="243"/>
                </a:cubicBezTo>
                <a:cubicBezTo>
                  <a:pt x="706" y="211"/>
                  <a:pt x="706" y="211"/>
                  <a:pt x="706" y="211"/>
                </a:cubicBezTo>
                <a:cubicBezTo>
                  <a:pt x="692" y="180"/>
                  <a:pt x="692" y="180"/>
                  <a:pt x="692" y="180"/>
                </a:cubicBezTo>
                <a:cubicBezTo>
                  <a:pt x="686" y="168"/>
                  <a:pt x="673" y="162"/>
                  <a:pt x="660" y="165"/>
                </a:cubicBezTo>
                <a:cubicBezTo>
                  <a:pt x="611" y="179"/>
                  <a:pt x="611" y="179"/>
                  <a:pt x="611" y="179"/>
                </a:cubicBezTo>
                <a:cubicBezTo>
                  <a:pt x="600" y="182"/>
                  <a:pt x="589" y="178"/>
                  <a:pt x="582" y="170"/>
                </a:cubicBezTo>
                <a:cubicBezTo>
                  <a:pt x="571" y="159"/>
                  <a:pt x="560" y="148"/>
                  <a:pt x="548" y="139"/>
                </a:cubicBezTo>
                <a:cubicBezTo>
                  <a:pt x="540" y="132"/>
                  <a:pt x="535" y="121"/>
                  <a:pt x="538" y="111"/>
                </a:cubicBezTo>
                <a:cubicBezTo>
                  <a:pt x="548" y="58"/>
                  <a:pt x="548" y="58"/>
                  <a:pt x="548" y="58"/>
                </a:cubicBezTo>
                <a:cubicBezTo>
                  <a:pt x="550" y="46"/>
                  <a:pt x="543" y="33"/>
                  <a:pt x="530" y="28"/>
                </a:cubicBezTo>
                <a:cubicBezTo>
                  <a:pt x="498" y="16"/>
                  <a:pt x="498" y="16"/>
                  <a:pt x="498" y="16"/>
                </a:cubicBezTo>
                <a:cubicBezTo>
                  <a:pt x="465" y="4"/>
                  <a:pt x="465" y="4"/>
                  <a:pt x="465" y="4"/>
                </a:cubicBezTo>
                <a:cubicBezTo>
                  <a:pt x="453" y="0"/>
                  <a:pt x="439" y="4"/>
                  <a:pt x="432" y="16"/>
                </a:cubicBezTo>
                <a:cubicBezTo>
                  <a:pt x="407" y="61"/>
                  <a:pt x="407" y="61"/>
                  <a:pt x="407" y="61"/>
                </a:cubicBezTo>
                <a:cubicBezTo>
                  <a:pt x="401" y="70"/>
                  <a:pt x="391" y="76"/>
                  <a:pt x="380" y="75"/>
                </a:cubicBezTo>
                <a:cubicBezTo>
                  <a:pt x="364" y="74"/>
                  <a:pt x="348" y="74"/>
                  <a:pt x="332" y="76"/>
                </a:cubicBezTo>
                <a:cubicBezTo>
                  <a:pt x="321" y="78"/>
                  <a:pt x="311" y="73"/>
                  <a:pt x="305" y="64"/>
                </a:cubicBezTo>
                <a:cubicBezTo>
                  <a:pt x="275" y="20"/>
                  <a:pt x="275" y="20"/>
                  <a:pt x="275" y="20"/>
                </a:cubicBezTo>
                <a:cubicBezTo>
                  <a:pt x="268" y="10"/>
                  <a:pt x="254" y="6"/>
                  <a:pt x="242" y="11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168" y="45"/>
                  <a:pt x="162" y="58"/>
                  <a:pt x="165" y="71"/>
                </a:cubicBezTo>
                <a:cubicBezTo>
                  <a:pt x="178" y="122"/>
                  <a:pt x="178" y="122"/>
                  <a:pt x="178" y="122"/>
                </a:cubicBezTo>
                <a:cubicBezTo>
                  <a:pt x="181" y="133"/>
                  <a:pt x="178" y="144"/>
                  <a:pt x="170" y="151"/>
                </a:cubicBezTo>
                <a:cubicBezTo>
                  <a:pt x="158" y="161"/>
                  <a:pt x="148" y="172"/>
                  <a:pt x="138" y="185"/>
                </a:cubicBezTo>
                <a:cubicBezTo>
                  <a:pt x="131" y="193"/>
                  <a:pt x="120" y="197"/>
                  <a:pt x="110" y="195"/>
                </a:cubicBezTo>
                <a:cubicBezTo>
                  <a:pt x="59" y="185"/>
                  <a:pt x="59" y="185"/>
                  <a:pt x="59" y="185"/>
                </a:cubicBezTo>
                <a:cubicBezTo>
                  <a:pt x="46" y="183"/>
                  <a:pt x="33" y="190"/>
                  <a:pt x="28" y="202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4" y="267"/>
                  <a:pt x="4" y="267"/>
                  <a:pt x="4" y="267"/>
                </a:cubicBezTo>
                <a:cubicBezTo>
                  <a:pt x="0" y="279"/>
                  <a:pt x="5" y="293"/>
                  <a:pt x="16" y="300"/>
                </a:cubicBezTo>
                <a:cubicBezTo>
                  <a:pt x="61" y="326"/>
                  <a:pt x="61" y="326"/>
                  <a:pt x="61" y="326"/>
                </a:cubicBezTo>
                <a:cubicBezTo>
                  <a:pt x="71" y="331"/>
                  <a:pt x="76" y="341"/>
                  <a:pt x="76" y="352"/>
                </a:cubicBezTo>
                <a:cubicBezTo>
                  <a:pt x="75" y="368"/>
                  <a:pt x="75" y="383"/>
                  <a:pt x="77" y="399"/>
                </a:cubicBezTo>
                <a:cubicBezTo>
                  <a:pt x="78" y="409"/>
                  <a:pt x="74" y="420"/>
                  <a:pt x="65" y="426"/>
                </a:cubicBezTo>
                <a:cubicBezTo>
                  <a:pt x="21" y="455"/>
                  <a:pt x="21" y="455"/>
                  <a:pt x="21" y="455"/>
                </a:cubicBezTo>
                <a:cubicBezTo>
                  <a:pt x="11" y="463"/>
                  <a:pt x="7" y="477"/>
                  <a:pt x="12" y="488"/>
                </a:cubicBezTo>
                <a:cubicBezTo>
                  <a:pt x="27" y="520"/>
                  <a:pt x="27" y="520"/>
                  <a:pt x="27" y="520"/>
                </a:cubicBezTo>
                <a:cubicBezTo>
                  <a:pt x="41" y="551"/>
                  <a:pt x="41" y="551"/>
                  <a:pt x="41" y="551"/>
                </a:cubicBezTo>
                <a:cubicBezTo>
                  <a:pt x="46" y="563"/>
                  <a:pt x="59" y="569"/>
                  <a:pt x="72" y="566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33" y="550"/>
                  <a:pt x="144" y="553"/>
                  <a:pt x="152" y="561"/>
                </a:cubicBezTo>
                <a:cubicBezTo>
                  <a:pt x="162" y="573"/>
                  <a:pt x="173" y="583"/>
                  <a:pt x="186" y="593"/>
                </a:cubicBezTo>
                <a:cubicBezTo>
                  <a:pt x="194" y="599"/>
                  <a:pt x="198" y="610"/>
                  <a:pt x="196" y="621"/>
                </a:cubicBezTo>
                <a:cubicBezTo>
                  <a:pt x="186" y="672"/>
                  <a:pt x="186" y="672"/>
                  <a:pt x="186" y="672"/>
                </a:cubicBezTo>
                <a:cubicBezTo>
                  <a:pt x="184" y="685"/>
                  <a:pt x="191" y="698"/>
                  <a:pt x="203" y="702"/>
                </a:cubicBezTo>
                <a:cubicBezTo>
                  <a:pt x="236" y="714"/>
                  <a:pt x="236" y="714"/>
                  <a:pt x="236" y="714"/>
                </a:cubicBezTo>
                <a:cubicBezTo>
                  <a:pt x="269" y="726"/>
                  <a:pt x="269" y="726"/>
                  <a:pt x="269" y="726"/>
                </a:cubicBezTo>
                <a:cubicBezTo>
                  <a:pt x="281" y="731"/>
                  <a:pt x="295" y="726"/>
                  <a:pt x="301" y="715"/>
                </a:cubicBezTo>
                <a:cubicBezTo>
                  <a:pt x="327" y="669"/>
                  <a:pt x="327" y="669"/>
                  <a:pt x="327" y="669"/>
                </a:cubicBezTo>
                <a:cubicBezTo>
                  <a:pt x="333" y="660"/>
                  <a:pt x="343" y="655"/>
                  <a:pt x="354" y="655"/>
                </a:cubicBezTo>
                <a:cubicBezTo>
                  <a:pt x="369" y="655"/>
                  <a:pt x="383" y="655"/>
                  <a:pt x="398" y="653"/>
                </a:cubicBezTo>
                <a:cubicBezTo>
                  <a:pt x="409" y="652"/>
                  <a:pt x="419" y="657"/>
                  <a:pt x="425" y="666"/>
                </a:cubicBezTo>
                <a:cubicBezTo>
                  <a:pt x="455" y="710"/>
                  <a:pt x="455" y="710"/>
                  <a:pt x="455" y="710"/>
                </a:cubicBezTo>
                <a:cubicBezTo>
                  <a:pt x="463" y="720"/>
                  <a:pt x="476" y="724"/>
                  <a:pt x="488" y="719"/>
                </a:cubicBezTo>
                <a:cubicBezTo>
                  <a:pt x="520" y="704"/>
                  <a:pt x="520" y="704"/>
                  <a:pt x="520" y="704"/>
                </a:cubicBezTo>
                <a:cubicBezTo>
                  <a:pt x="551" y="690"/>
                  <a:pt x="551" y="690"/>
                  <a:pt x="551" y="690"/>
                </a:cubicBezTo>
                <a:cubicBezTo>
                  <a:pt x="562" y="685"/>
                  <a:pt x="569" y="672"/>
                  <a:pt x="565" y="660"/>
                </a:cubicBezTo>
                <a:cubicBezTo>
                  <a:pt x="552" y="610"/>
                  <a:pt x="552" y="610"/>
                  <a:pt x="552" y="610"/>
                </a:cubicBezTo>
                <a:cubicBezTo>
                  <a:pt x="549" y="599"/>
                  <a:pt x="552" y="588"/>
                  <a:pt x="561" y="581"/>
                </a:cubicBezTo>
                <a:cubicBezTo>
                  <a:pt x="572" y="571"/>
                  <a:pt x="583" y="559"/>
                  <a:pt x="592" y="547"/>
                </a:cubicBezTo>
                <a:cubicBezTo>
                  <a:pt x="599" y="539"/>
                  <a:pt x="610" y="534"/>
                  <a:pt x="620" y="536"/>
                </a:cubicBezTo>
                <a:cubicBezTo>
                  <a:pt x="673" y="546"/>
                  <a:pt x="673" y="546"/>
                  <a:pt x="673" y="546"/>
                </a:cubicBezTo>
                <a:cubicBezTo>
                  <a:pt x="685" y="549"/>
                  <a:pt x="698" y="541"/>
                  <a:pt x="703" y="529"/>
                </a:cubicBezTo>
                <a:cubicBezTo>
                  <a:pt x="715" y="497"/>
                  <a:pt x="715" y="497"/>
                  <a:pt x="715" y="497"/>
                </a:cubicBezTo>
                <a:cubicBezTo>
                  <a:pt x="727" y="464"/>
                  <a:pt x="727" y="464"/>
                  <a:pt x="727" y="464"/>
                </a:cubicBezTo>
                <a:cubicBezTo>
                  <a:pt x="731" y="452"/>
                  <a:pt x="726" y="438"/>
                  <a:pt x="715" y="431"/>
                </a:cubicBezTo>
                <a:close/>
                <a:moveTo>
                  <a:pt x="510" y="417"/>
                </a:moveTo>
                <a:cubicBezTo>
                  <a:pt x="482" y="497"/>
                  <a:pt x="394" y="538"/>
                  <a:pt x="314" y="510"/>
                </a:cubicBezTo>
                <a:cubicBezTo>
                  <a:pt x="234" y="482"/>
                  <a:pt x="192" y="394"/>
                  <a:pt x="221" y="314"/>
                </a:cubicBezTo>
                <a:cubicBezTo>
                  <a:pt x="249" y="234"/>
                  <a:pt x="337" y="192"/>
                  <a:pt x="417" y="221"/>
                </a:cubicBezTo>
                <a:cubicBezTo>
                  <a:pt x="497" y="249"/>
                  <a:pt x="539" y="337"/>
                  <a:pt x="510" y="41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7" name="Bogen 17">
            <a:extLst>
              <a:ext uri="{FF2B5EF4-FFF2-40B4-BE49-F238E27FC236}">
                <a16:creationId xmlns:a16="http://schemas.microsoft.com/office/drawing/2014/main" id="{6E36A850-5483-4C7E-941E-A29D2ADA5D16}"/>
              </a:ext>
            </a:extLst>
          </p:cNvPr>
          <p:cNvSpPr/>
          <p:nvPr/>
        </p:nvSpPr>
        <p:spPr>
          <a:xfrm rot="13524204">
            <a:off x="3125234" y="3808628"/>
            <a:ext cx="894155" cy="894156"/>
          </a:xfrm>
          <a:prstGeom prst="arc">
            <a:avLst>
              <a:gd name="adj1" fmla="val 15747393"/>
              <a:gd name="adj2" fmla="val 19459365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39" name="Gerader Verbinder 18">
            <a:extLst>
              <a:ext uri="{FF2B5EF4-FFF2-40B4-BE49-F238E27FC236}">
                <a16:creationId xmlns:a16="http://schemas.microsoft.com/office/drawing/2014/main" id="{9B97371B-EB17-4F8B-9347-774CD3F0176F}"/>
              </a:ext>
            </a:extLst>
          </p:cNvPr>
          <p:cNvCxnSpPr>
            <a:cxnSpLocks/>
          </p:cNvCxnSpPr>
          <p:nvPr/>
        </p:nvCxnSpPr>
        <p:spPr>
          <a:xfrm>
            <a:off x="2607029" y="4843155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er: gewinkelt 19">
            <a:extLst>
              <a:ext uri="{FF2B5EF4-FFF2-40B4-BE49-F238E27FC236}">
                <a16:creationId xmlns:a16="http://schemas.microsoft.com/office/drawing/2014/main" id="{A02F0A28-2C12-4B94-96EF-AAEBB501ED35}"/>
              </a:ext>
            </a:extLst>
          </p:cNvPr>
          <p:cNvCxnSpPr/>
          <p:nvPr/>
        </p:nvCxnSpPr>
        <p:spPr>
          <a:xfrm rot="5400000" flipH="1" flipV="1">
            <a:off x="2607177" y="3943138"/>
            <a:ext cx="12700" cy="2808147"/>
          </a:xfrm>
          <a:prstGeom prst="bentConnector3">
            <a:avLst>
              <a:gd name="adj1" fmla="val 20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Verbinder: gewinkelt 19">
            <a:extLst>
              <a:ext uri="{FF2B5EF4-FFF2-40B4-BE49-F238E27FC236}">
                <a16:creationId xmlns:a16="http://schemas.microsoft.com/office/drawing/2014/main" id="{4697C04D-FC19-4CCA-A459-8D49DB94FFD5}"/>
              </a:ext>
            </a:extLst>
          </p:cNvPr>
          <p:cNvCxnSpPr>
            <a:cxnSpLocks/>
            <a:stCxn id="66" idx="2"/>
            <a:endCxn id="120" idx="1"/>
          </p:cNvCxnSpPr>
          <p:nvPr/>
        </p:nvCxnSpPr>
        <p:spPr>
          <a:xfrm rot="5400000" flipH="1" flipV="1">
            <a:off x="5998659" y="1774253"/>
            <a:ext cx="60716" cy="1434485"/>
          </a:xfrm>
          <a:prstGeom prst="bentConnector4">
            <a:avLst>
              <a:gd name="adj1" fmla="val -376507"/>
              <a:gd name="adj2" fmla="val 65366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Inhaltsplatzhalter 4">
            <a:extLst>
              <a:ext uri="{FF2B5EF4-FFF2-40B4-BE49-F238E27FC236}">
                <a16:creationId xmlns:a16="http://schemas.microsoft.com/office/drawing/2014/main" id="{642D69B8-1DDB-417B-8D45-A6497A512B31}"/>
              </a:ext>
            </a:extLst>
          </p:cNvPr>
          <p:cNvSpPr txBox="1">
            <a:spLocks/>
          </p:cNvSpPr>
          <p:nvPr/>
        </p:nvSpPr>
        <p:spPr bwMode="black">
          <a:xfrm>
            <a:off x="4404517" y="3565138"/>
            <a:ext cx="540000" cy="46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4000" dirty="0"/>
              <a:t>01</a:t>
            </a:r>
          </a:p>
        </p:txBody>
      </p:sp>
      <p:sp>
        <p:nvSpPr>
          <p:cNvPr id="73" name="Inhaltsplatzhalter 4">
            <a:extLst>
              <a:ext uri="{FF2B5EF4-FFF2-40B4-BE49-F238E27FC236}">
                <a16:creationId xmlns:a16="http://schemas.microsoft.com/office/drawing/2014/main" id="{F86D29D3-AC37-4CD3-9413-5B272B867830}"/>
              </a:ext>
            </a:extLst>
          </p:cNvPr>
          <p:cNvSpPr txBox="1">
            <a:spLocks/>
          </p:cNvSpPr>
          <p:nvPr/>
        </p:nvSpPr>
        <p:spPr bwMode="black">
          <a:xfrm>
            <a:off x="4404517" y="4177154"/>
            <a:ext cx="1348115" cy="918001"/>
          </a:xfrm>
          <a:prstGeom prst="rect">
            <a:avLst/>
          </a:prstGeom>
        </p:spPr>
        <p:txBody>
          <a:bodyPr lIns="0" tIns="14400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2"/>
              </a:buClr>
            </a:pPr>
            <a:r>
              <a:rPr lang="en-US" dirty="0"/>
              <a:t>text</a:t>
            </a:r>
          </a:p>
        </p:txBody>
      </p:sp>
      <p:cxnSp>
        <p:nvCxnSpPr>
          <p:cNvPr id="74" name="Gerader Verbinder 21">
            <a:extLst>
              <a:ext uri="{FF2B5EF4-FFF2-40B4-BE49-F238E27FC236}">
                <a16:creationId xmlns:a16="http://schemas.microsoft.com/office/drawing/2014/main" id="{4C015B03-CEFA-4722-8E3A-411BFF03D18B}"/>
              </a:ext>
            </a:extLst>
          </p:cNvPr>
          <p:cNvCxnSpPr>
            <a:cxnSpLocks/>
          </p:cNvCxnSpPr>
          <p:nvPr/>
        </p:nvCxnSpPr>
        <p:spPr>
          <a:xfrm>
            <a:off x="4404517" y="4177154"/>
            <a:ext cx="134811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1CDC-2C6D-4319-9B43-32D6497E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12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исследование сосредоточено на автоматической классификации типов событий в новостях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2DD138-1659-4C8E-8598-456DAB812672}"/>
              </a:ext>
            </a:extLst>
          </p:cNvPr>
          <p:cNvSpPr/>
          <p:nvPr/>
        </p:nvSpPr>
        <p:spPr>
          <a:xfrm>
            <a:off x="1611441" y="1624235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Prices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105D0F5-5319-464A-8795-48E40217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1535004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A76ACC-BD5D-47F4-AD22-452813299E9A}"/>
              </a:ext>
            </a:extLst>
          </p:cNvPr>
          <p:cNvSpPr/>
          <p:nvPr/>
        </p:nvSpPr>
        <p:spPr>
          <a:xfrm>
            <a:off x="1611441" y="2678843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Technical indicators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B58B82A-176B-441B-B3E1-4B39063E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589612"/>
            <a:ext cx="720000" cy="7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F265C2-48B0-46A8-81FC-1727B558F3E0}"/>
              </a:ext>
            </a:extLst>
          </p:cNvPr>
          <p:cNvSpPr/>
          <p:nvPr/>
        </p:nvSpPr>
        <p:spPr>
          <a:xfrm>
            <a:off x="1611441" y="3733452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</a:rPr>
              <a:t>Text analysis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B639C2C2-F1C9-450B-9591-701A3CEE9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644221"/>
            <a:ext cx="720000" cy="72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0AC6D5-4A54-4D98-8973-C8EABE9036F1}"/>
              </a:ext>
            </a:extLst>
          </p:cNvPr>
          <p:cNvSpPr/>
          <p:nvPr/>
        </p:nvSpPr>
        <p:spPr>
          <a:xfrm>
            <a:off x="5928360" y="2289521"/>
            <a:ext cx="5724000" cy="373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Only two types of news: relevant and irrelevant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6D8799-BF82-408B-8404-B8017463F063}"/>
              </a:ext>
            </a:extLst>
          </p:cNvPr>
          <p:cNvSpPr/>
          <p:nvPr/>
        </p:nvSpPr>
        <p:spPr>
          <a:xfrm>
            <a:off x="5928360" y="3210927"/>
            <a:ext cx="5724000" cy="373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event-type have a different impact on prices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44103D-A5C0-478D-9048-FACAA04FD0D0}"/>
              </a:ext>
            </a:extLst>
          </p:cNvPr>
          <p:cNvSpPr/>
          <p:nvPr/>
        </p:nvSpPr>
        <p:spPr>
          <a:xfrm>
            <a:off x="5928360" y="3587571"/>
            <a:ext cx="5724000" cy="6891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Extensive expert guidance for annotating text, handcrafting rule sets, encoding linguistic patterns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E73F85-CD39-4D20-AF69-F15F0825C051}"/>
              </a:ext>
            </a:extLst>
          </p:cNvPr>
          <p:cNvSpPr/>
          <p:nvPr/>
        </p:nvSpPr>
        <p:spPr>
          <a:xfrm>
            <a:off x="5928360" y="4837459"/>
            <a:ext cx="5724000" cy="373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 supervised news event type 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A545A4-6F9D-4CF6-989A-9E959F6BCBE9}"/>
              </a:ext>
            </a:extLst>
          </p:cNvPr>
          <p:cNvSpPr/>
          <p:nvPr/>
        </p:nvSpPr>
        <p:spPr>
          <a:xfrm>
            <a:off x="5928360" y="5208658"/>
            <a:ext cx="5724000" cy="924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Poorly represented topic in literature: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Nondisclosure “money machines”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Developed in algo trading or hedge funds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EFADB-DB2B-4719-9397-01D7E0FED453}"/>
              </a:ext>
            </a:extLst>
          </p:cNvPr>
          <p:cNvSpPr/>
          <p:nvPr/>
        </p:nvSpPr>
        <p:spPr>
          <a:xfrm>
            <a:off x="5706319" y="1458601"/>
            <a:ext cx="6150719" cy="59879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News event types</a:t>
            </a:r>
            <a:r>
              <a:rPr lang="ru-RU" b="1" i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dividends, M&amp;A, workforce change)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62F1F2-E83B-46E0-B96A-1529D350379D}"/>
              </a:ext>
            </a:extLst>
          </p:cNvPr>
          <p:cNvSpPr/>
          <p:nvPr/>
        </p:nvSpPr>
        <p:spPr>
          <a:xfrm>
            <a:off x="5706319" y="2042159"/>
            <a:ext cx="6150719" cy="42665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leichschenkliges Dreieck 17">
            <a:extLst>
              <a:ext uri="{FF2B5EF4-FFF2-40B4-BE49-F238E27FC236}">
                <a16:creationId xmlns:a16="http://schemas.microsoft.com/office/drawing/2014/main" id="{9C9276AB-7FB8-4CD0-BA45-1CB34E707711}"/>
              </a:ext>
            </a:extLst>
          </p:cNvPr>
          <p:cNvSpPr/>
          <p:nvPr/>
        </p:nvSpPr>
        <p:spPr bwMode="ltGray">
          <a:xfrm rot="5400000">
            <a:off x="3069583" y="3878221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5" name="Gleichschenkliges Dreieck 17">
            <a:extLst>
              <a:ext uri="{FF2B5EF4-FFF2-40B4-BE49-F238E27FC236}">
                <a16:creationId xmlns:a16="http://schemas.microsoft.com/office/drawing/2014/main" id="{A5057E3A-2939-47DA-8DC1-A46610E08017}"/>
              </a:ext>
            </a:extLst>
          </p:cNvPr>
          <p:cNvSpPr/>
          <p:nvPr/>
        </p:nvSpPr>
        <p:spPr bwMode="ltGray">
          <a:xfrm rot="10800000">
            <a:off x="8628360" y="2811100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6" name="Gleichschenkliges Dreieck 17">
            <a:extLst>
              <a:ext uri="{FF2B5EF4-FFF2-40B4-BE49-F238E27FC236}">
                <a16:creationId xmlns:a16="http://schemas.microsoft.com/office/drawing/2014/main" id="{F67A37E0-6F5B-420A-8383-616306928ABE}"/>
              </a:ext>
            </a:extLst>
          </p:cNvPr>
          <p:cNvSpPr/>
          <p:nvPr/>
        </p:nvSpPr>
        <p:spPr bwMode="ltGray">
          <a:xfrm rot="10800000">
            <a:off x="8628360" y="443109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4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исследование – это валидация предложенного нами подхода к автоматической классификации новостей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30">
            <a:extLst>
              <a:ext uri="{FF2B5EF4-FFF2-40B4-BE49-F238E27FC236}">
                <a16:creationId xmlns:a16="http://schemas.microsoft.com/office/drawing/2014/main" id="{E623B480-266C-4819-8D25-7DD17327D7F5}"/>
              </a:ext>
            </a:extLst>
          </p:cNvPr>
          <p:cNvSpPr txBox="1">
            <a:spLocks/>
          </p:cNvSpPr>
          <p:nvPr/>
        </p:nvSpPr>
        <p:spPr bwMode="ltGray">
          <a:xfrm flipH="1">
            <a:off x="1" y="1484312"/>
            <a:ext cx="4475609" cy="4752975"/>
          </a:xfrm>
          <a:custGeom>
            <a:avLst/>
            <a:gdLst>
              <a:gd name="connsiteX0" fmla="*/ 4475609 w 4475609"/>
              <a:gd name="connsiteY0" fmla="*/ 0 h 4752975"/>
              <a:gd name="connsiteX1" fmla="*/ 3840170 w 4475609"/>
              <a:gd name="connsiteY1" fmla="*/ 0 h 4752975"/>
              <a:gd name="connsiteX2" fmla="*/ 3373320 w 4475609"/>
              <a:gd name="connsiteY2" fmla="*/ 0 h 4752975"/>
              <a:gd name="connsiteX3" fmla="*/ 3223246 w 4475609"/>
              <a:gd name="connsiteY3" fmla="*/ 0 h 4752975"/>
              <a:gd name="connsiteX4" fmla="*/ 3034581 w 4475609"/>
              <a:gd name="connsiteY4" fmla="*/ 0 h 4752975"/>
              <a:gd name="connsiteX5" fmla="*/ 2519998 w 4475609"/>
              <a:gd name="connsiteY5" fmla="*/ 0 h 4752975"/>
              <a:gd name="connsiteX6" fmla="*/ 644665 w 4475609"/>
              <a:gd name="connsiteY6" fmla="*/ 0 h 4752975"/>
              <a:gd name="connsiteX7" fmla="*/ 466850 w 4475609"/>
              <a:gd name="connsiteY7" fmla="*/ 0 h 4752975"/>
              <a:gd name="connsiteX8" fmla="*/ 466835 w 4475609"/>
              <a:gd name="connsiteY8" fmla="*/ 2 h 4752975"/>
              <a:gd name="connsiteX9" fmla="*/ 402717 w 4475609"/>
              <a:gd name="connsiteY9" fmla="*/ 2 h 4752975"/>
              <a:gd name="connsiteX10" fmla="*/ 0 w 4475609"/>
              <a:gd name="connsiteY10" fmla="*/ 402124 h 4752975"/>
              <a:gd name="connsiteX11" fmla="*/ 0 w 4475609"/>
              <a:gd name="connsiteY11" fmla="*/ 466850 h 4752975"/>
              <a:gd name="connsiteX12" fmla="*/ 0 w 4475609"/>
              <a:gd name="connsiteY12" fmla="*/ 1402347 h 4752975"/>
              <a:gd name="connsiteX13" fmla="*/ 0 w 4475609"/>
              <a:gd name="connsiteY13" fmla="*/ 3349655 h 4752975"/>
              <a:gd name="connsiteX14" fmla="*/ 0 w 4475609"/>
              <a:gd name="connsiteY14" fmla="*/ 4286125 h 4752975"/>
              <a:gd name="connsiteX15" fmla="*/ 0 w 4475609"/>
              <a:gd name="connsiteY15" fmla="*/ 4349876 h 4752975"/>
              <a:gd name="connsiteX16" fmla="*/ 402717 w 4475609"/>
              <a:gd name="connsiteY16" fmla="*/ 4752000 h 4752975"/>
              <a:gd name="connsiteX17" fmla="*/ 457179 w 4475609"/>
              <a:gd name="connsiteY17" fmla="*/ 4752000 h 4752975"/>
              <a:gd name="connsiteX18" fmla="*/ 466850 w 4475609"/>
              <a:gd name="connsiteY18" fmla="*/ 4752975 h 4752975"/>
              <a:gd name="connsiteX19" fmla="*/ 3034581 w 4475609"/>
              <a:gd name="connsiteY19" fmla="*/ 4752975 h 4752975"/>
              <a:gd name="connsiteX20" fmla="*/ 3373320 w 4475609"/>
              <a:gd name="connsiteY20" fmla="*/ 4752975 h 4752975"/>
              <a:gd name="connsiteX21" fmla="*/ 3840170 w 4475609"/>
              <a:gd name="connsiteY21" fmla="*/ 4752975 h 4752975"/>
              <a:gd name="connsiteX22" fmla="*/ 3840170 w 4475609"/>
              <a:gd name="connsiteY22" fmla="*/ 4752000 h 4752975"/>
              <a:gd name="connsiteX23" fmla="*/ 4475609 w 4475609"/>
              <a:gd name="connsiteY23" fmla="*/ 475200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75609" h="4752975">
                <a:moveTo>
                  <a:pt x="4475609" y="0"/>
                </a:moveTo>
                <a:lnTo>
                  <a:pt x="3840170" y="0"/>
                </a:lnTo>
                <a:lnTo>
                  <a:pt x="3373320" y="0"/>
                </a:lnTo>
                <a:lnTo>
                  <a:pt x="3223246" y="0"/>
                </a:lnTo>
                <a:lnTo>
                  <a:pt x="3034581" y="0"/>
                </a:lnTo>
                <a:lnTo>
                  <a:pt x="2519998" y="0"/>
                </a:lnTo>
                <a:lnTo>
                  <a:pt x="644665" y="0"/>
                </a:lnTo>
                <a:lnTo>
                  <a:pt x="466850" y="0"/>
                </a:lnTo>
                <a:lnTo>
                  <a:pt x="466835" y="2"/>
                </a:lnTo>
                <a:lnTo>
                  <a:pt x="402717" y="2"/>
                </a:lnTo>
                <a:cubicBezTo>
                  <a:pt x="178757" y="2"/>
                  <a:pt x="0" y="181120"/>
                  <a:pt x="0" y="402124"/>
                </a:cubicBezTo>
                <a:lnTo>
                  <a:pt x="0" y="466850"/>
                </a:lnTo>
                <a:lnTo>
                  <a:pt x="0" y="1402347"/>
                </a:lnTo>
                <a:lnTo>
                  <a:pt x="0" y="3349655"/>
                </a:lnTo>
                <a:lnTo>
                  <a:pt x="0" y="4286125"/>
                </a:lnTo>
                <a:lnTo>
                  <a:pt x="0" y="4349876"/>
                </a:lnTo>
                <a:cubicBezTo>
                  <a:pt x="0" y="4570882"/>
                  <a:pt x="178757" y="4752000"/>
                  <a:pt x="402717" y="4752000"/>
                </a:cubicBezTo>
                <a:lnTo>
                  <a:pt x="457179" y="4752000"/>
                </a:lnTo>
                <a:lnTo>
                  <a:pt x="466850" y="4752975"/>
                </a:lnTo>
                <a:lnTo>
                  <a:pt x="3034581" y="4752975"/>
                </a:lnTo>
                <a:lnTo>
                  <a:pt x="3373320" y="4752975"/>
                </a:lnTo>
                <a:lnTo>
                  <a:pt x="3840170" y="4752975"/>
                </a:lnTo>
                <a:lnTo>
                  <a:pt x="3840170" y="4752000"/>
                </a:lnTo>
                <a:lnTo>
                  <a:pt x="4475609" y="475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612000" tIns="1152000" rIns="360000" bIns="36000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Предложить подход автоматической классификации новостей по типам событий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 err="1">
                <a:solidFill>
                  <a:schemeClr val="bg1"/>
                </a:solidFill>
              </a:rPr>
              <a:t>Валидировать</a:t>
            </a:r>
            <a:r>
              <a:rPr lang="ru-RU" sz="2000" dirty="0">
                <a:solidFill>
                  <a:schemeClr val="bg1"/>
                </a:solidFill>
              </a:rPr>
              <a:t> предложенный подход через сравнение моделей с новостями и без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FDE20C-7621-44C0-9CE1-E8555275920D}"/>
              </a:ext>
            </a:extLst>
          </p:cNvPr>
          <p:cNvSpPr/>
          <p:nvPr/>
        </p:nvSpPr>
        <p:spPr>
          <a:xfrm>
            <a:off x="7696937" y="1997476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Only prices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02B64-9E27-4F23-B5A4-2672F0BD30E6}"/>
              </a:ext>
            </a:extLst>
          </p:cNvPr>
          <p:cNvSpPr/>
          <p:nvPr/>
        </p:nvSpPr>
        <p:spPr>
          <a:xfrm>
            <a:off x="9566598" y="1997476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With news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DB675-2241-43EB-897D-BB2CE4D525A9}"/>
              </a:ext>
            </a:extLst>
          </p:cNvPr>
          <p:cNvSpPr/>
          <p:nvPr/>
        </p:nvSpPr>
        <p:spPr>
          <a:xfrm>
            <a:off x="8057394" y="5119117"/>
            <a:ext cx="3226124" cy="69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Model 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Profitability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1D0E1E-C057-4BF6-88F5-15ED6B55DF80}"/>
              </a:ext>
            </a:extLst>
          </p:cNvPr>
          <p:cNvCxnSpPr>
            <a:cxnSpLocks/>
          </p:cNvCxnSpPr>
          <p:nvPr/>
        </p:nvCxnSpPr>
        <p:spPr>
          <a:xfrm>
            <a:off x="7562850" y="2565647"/>
            <a:ext cx="38272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0CA32-8AF4-4B07-86AC-96E05C42EDAF}"/>
              </a:ext>
            </a:extLst>
          </p:cNvPr>
          <p:cNvSpPr/>
          <p:nvPr/>
        </p:nvSpPr>
        <p:spPr>
          <a:xfrm>
            <a:off x="5610689" y="2823211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Regression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CACFD2-DB80-4DDB-B985-B4144E77BAE2}"/>
              </a:ext>
            </a:extLst>
          </p:cNvPr>
          <p:cNvCxnSpPr>
            <a:cxnSpLocks/>
          </p:cNvCxnSpPr>
          <p:nvPr/>
        </p:nvCxnSpPr>
        <p:spPr>
          <a:xfrm>
            <a:off x="9086295" y="3093980"/>
            <a:ext cx="87888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9392E-9EA3-414F-92CC-E959C83BBC37}"/>
              </a:ext>
            </a:extLst>
          </p:cNvPr>
          <p:cNvSpPr/>
          <p:nvPr/>
        </p:nvSpPr>
        <p:spPr>
          <a:xfrm>
            <a:off x="8464855" y="29652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7BA6E5-8DD3-43CF-9085-E40AC4411D65}"/>
              </a:ext>
            </a:extLst>
          </p:cNvPr>
          <p:cNvSpPr/>
          <p:nvPr/>
        </p:nvSpPr>
        <p:spPr>
          <a:xfrm>
            <a:off x="10334516" y="29652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C40A0-804C-4F6A-B7DB-45D2604907A1}"/>
              </a:ext>
            </a:extLst>
          </p:cNvPr>
          <p:cNvSpPr/>
          <p:nvPr/>
        </p:nvSpPr>
        <p:spPr>
          <a:xfrm>
            <a:off x="5610689" y="3605023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2 boosting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F5F083-9404-4165-9C87-58D257F74801}"/>
              </a:ext>
            </a:extLst>
          </p:cNvPr>
          <p:cNvCxnSpPr>
            <a:cxnSpLocks/>
          </p:cNvCxnSpPr>
          <p:nvPr/>
        </p:nvCxnSpPr>
        <p:spPr>
          <a:xfrm>
            <a:off x="9086295" y="3901700"/>
            <a:ext cx="87888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CC30202-0BF5-446A-838F-25B05E21C861}"/>
              </a:ext>
            </a:extLst>
          </p:cNvPr>
          <p:cNvSpPr/>
          <p:nvPr/>
        </p:nvSpPr>
        <p:spPr>
          <a:xfrm>
            <a:off x="8464855" y="377297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02B273-E10B-4123-85DA-13B4B7E2433F}"/>
              </a:ext>
            </a:extLst>
          </p:cNvPr>
          <p:cNvSpPr/>
          <p:nvPr/>
        </p:nvSpPr>
        <p:spPr>
          <a:xfrm>
            <a:off x="10334516" y="377297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140D95-AF41-4E58-A738-F1C6B72C8118}"/>
              </a:ext>
            </a:extLst>
          </p:cNvPr>
          <p:cNvSpPr/>
          <p:nvPr/>
        </p:nvSpPr>
        <p:spPr>
          <a:xfrm>
            <a:off x="5610689" y="4386835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3 </a:t>
            </a:r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6786A6-CA4A-48C7-B185-58A42CDF9FA6}"/>
              </a:ext>
            </a:extLst>
          </p:cNvPr>
          <p:cNvCxnSpPr>
            <a:cxnSpLocks/>
          </p:cNvCxnSpPr>
          <p:nvPr/>
        </p:nvCxnSpPr>
        <p:spPr>
          <a:xfrm>
            <a:off x="9086295" y="4694180"/>
            <a:ext cx="87888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4FBABC-8007-4467-83DA-F3E78FFF5F4D}"/>
              </a:ext>
            </a:extLst>
          </p:cNvPr>
          <p:cNvSpPr/>
          <p:nvPr/>
        </p:nvSpPr>
        <p:spPr>
          <a:xfrm>
            <a:off x="8464855" y="45654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82D8D0-1139-4736-89DA-0752CCAF9DC6}"/>
              </a:ext>
            </a:extLst>
          </p:cNvPr>
          <p:cNvSpPr/>
          <p:nvPr/>
        </p:nvSpPr>
        <p:spPr>
          <a:xfrm>
            <a:off x="10334516" y="45654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2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5619-44DF-4547-ADFE-381EE865C866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D3F44-2072-46FF-96A3-F9BA58093212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8A50-79E4-4ECC-88CC-B41CE5472252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AB364-4E01-471A-A57B-250E9C5788C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FB8B7-7075-4B3F-8A0E-B3F96E0A6F20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45486-FA51-49FA-9446-5FF0A83FEC2A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5BE81-2853-4B1A-86FF-2E1D1B51ECAB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54648-52FF-4996-8CE4-4757E3639107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18B9D-C3A6-442B-9C8D-40B5547A220F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DB16CE-0BE6-42BC-A891-C7561EE3B60F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39CBD-C2DD-4410-9377-06F2B8A47B0F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CC05A-60EB-4556-ACFF-20C0CCAF2E49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02828-CE70-466E-BCDC-B5DACA021C1B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4FE56-D3B7-4581-B965-E8AD1DE3AB83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57F0A-DBA3-4EDE-9FE7-A56B327F34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A04BD-82C9-4B9E-88EA-FD5854D896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0809D0-B959-4408-9EAE-00A9081C7E3E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AA779-5DA6-4F77-86D9-6F299ECE69C0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EEF72-9E07-4A19-B29F-AA0143A33BD8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8067D-75C3-4601-9672-C63C3E221D03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B9DE0D-C8C5-4C0B-BEAE-A535C681ACC1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6A736-CE2C-4589-977C-76F94388712B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92BDA-915E-404C-955D-EC0A2B4FF1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E6141-A1B1-46DB-B33E-BF0F89FCFF6C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42F1E-B76A-4FFA-A8B8-150B7E1E3AA2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B763-CC33-4C5E-81DA-537F4635A425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D68A1-27C4-47C7-9FF5-0BB65321D9EE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57DE0F9-ABEE-4D4F-B413-795348508C1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A7A470-9D08-4651-BF8D-18675AE9C644}"/>
              </a:ext>
            </a:extLst>
          </p:cNvPr>
          <p:cNvCxnSpPr>
            <a:cxnSpLocks/>
            <a:stCxn id="26" idx="2"/>
            <a:endCxn id="34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CE7ED-947B-4D2B-93F0-151E6C6B0D76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D2D6D7-1674-4AD6-96E3-C4E7ED324E5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C0A419-D661-4172-874B-186C80EAE310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A1806-BFA5-4369-A1DD-3DBFB4A02D6E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1F45-132A-483D-8B2D-F0AABD600D1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56C0B2-7056-430C-B343-FFFDA262102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3DCD8-017E-47B2-A7A4-1E516A79518D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8329B2-D90E-4A77-9B0B-464154C2FF6D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B7650C-3BD8-43BE-924B-22C551481F55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14414-8EED-4A64-B6B0-2246EBB539CD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D9518F-5409-42C0-A205-B6F6B4289FB3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D83FB-5FE1-4399-80F2-EEA34476BAE5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D40CE3-F56B-4002-B987-207D09FFFA1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0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ru-RU" sz="2800" dirty="0"/>
              <a:t>Выкачали 380 тысяч полных текстов новостей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5619-44DF-4547-ADFE-381EE865C866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D3F44-2072-46FF-96A3-F9BA58093212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8A50-79E4-4ECC-88CC-B41CE5472252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AB364-4E01-471A-A57B-250E9C5788C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FB8B7-7075-4B3F-8A0E-B3F96E0A6F20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45486-FA51-49FA-9446-5FF0A83FEC2A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5BE81-2853-4B1A-86FF-2E1D1B51ECAB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54648-52FF-4996-8CE4-4757E3639107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18B9D-C3A6-442B-9C8D-40B5547A220F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DB16CE-0BE6-42BC-A891-C7561EE3B60F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39CBD-C2DD-4410-9377-06F2B8A47B0F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CC05A-60EB-4556-ACFF-20C0CCAF2E49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02828-CE70-466E-BCDC-B5DACA021C1B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4FE56-D3B7-4581-B965-E8AD1DE3AB83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57F0A-DBA3-4EDE-9FE7-A56B327F34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A04BD-82C9-4B9E-88EA-FD5854D896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0809D0-B959-4408-9EAE-00A9081C7E3E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AA779-5DA6-4F77-86D9-6F299ECE69C0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EEF72-9E07-4A19-B29F-AA0143A33BD8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8067D-75C3-4601-9672-C63C3E221D03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B9DE0D-C8C5-4C0B-BEAE-A535C681ACC1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6A736-CE2C-4589-977C-76F94388712B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92BDA-915E-404C-955D-EC0A2B4FF1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E6141-A1B1-46DB-B33E-BF0F89FCFF6C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42F1E-B76A-4FFA-A8B8-150B7E1E3AA2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B763-CC33-4C5E-81DA-537F4635A425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D68A1-27C4-47C7-9FF5-0BB65321D9EE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57DE0F9-ABEE-4D4F-B413-795348508C1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A7A470-9D08-4651-BF8D-18675AE9C644}"/>
              </a:ext>
            </a:extLst>
          </p:cNvPr>
          <p:cNvCxnSpPr>
            <a:cxnSpLocks/>
            <a:stCxn id="26" idx="2"/>
            <a:endCxn id="34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CE7ED-947B-4D2B-93F0-151E6C6B0D76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D2D6D7-1674-4AD6-96E3-C4E7ED324E5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C0A419-D661-4172-874B-186C80EAE310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A1806-BFA5-4369-A1DD-3DBFB4A02D6E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1F45-132A-483D-8B2D-F0AABD600D1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56C0B2-7056-430C-B343-FFFDA262102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3DCD8-017E-47B2-A7A4-1E516A79518D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8329B2-D90E-4A77-9B0B-464154C2FF6D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B7650C-3BD8-43BE-924B-22C551481F55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14414-8EED-4A64-B6B0-2246EBB539CD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D9518F-5409-42C0-A205-B6F6B4289FB3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D83FB-5FE1-4399-80F2-EEA34476BAE5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D40CE3-F56B-4002-B987-207D09FFFA1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8E801670-524C-4DA8-9E9D-2EC9CD647B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4378" y="2290439"/>
            <a:ext cx="5692660" cy="2726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791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Telekom 2020 EN">
  <a:themeElements>
    <a:clrScheme name="dt_it_solutions_dany1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t_it_solutions_dany_fonts_1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dt_it_dany1" id="{26B5F4B5-87D1-48EA-A2A0-FCDBDBA46689}" vid="{B15B17A0-4440-4424-89DE-4075986FA624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B1CC657658D646BB6EB2FF7034CC42" ma:contentTypeVersion="10" ma:contentTypeDescription="Ein neues Dokument erstellen." ma:contentTypeScope="" ma:versionID="72e07ee743b9c72385fe3cf8c6598cf6">
  <xsd:schema xmlns:xsd="http://www.w3.org/2001/XMLSchema" xmlns:xs="http://www.w3.org/2001/XMLSchema" xmlns:p="http://schemas.microsoft.com/office/2006/metadata/properties" xmlns:ns2="cbd61123-b473-46bb-9246-a4b4eb9f5cf1" xmlns:ns3="31b830ef-a116-44e3-a960-b0b072e024a0" targetNamespace="http://schemas.microsoft.com/office/2006/metadata/properties" ma:root="true" ma:fieldsID="1a6dd60a4c301a3407795505fe0a6b0b" ns2:_="" ns3:_="">
    <xsd:import namespace="cbd61123-b473-46bb-9246-a4b4eb9f5cf1"/>
    <xsd:import namespace="31b830ef-a116-44e3-a960-b0b072e024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61123-b473-46bb-9246-a4b4eb9f5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830ef-a116-44e3-a960-b0b072e024a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81A55E-97EE-4DED-97F6-2304DEA7C3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B350AE-2C8A-4510-AD2E-FCA01BADBD7E}">
  <ds:schemaRefs>
    <ds:schemaRef ds:uri="http://www.w3.org/XML/1998/namespace"/>
    <ds:schemaRef ds:uri="http://purl.org/dc/elements/1.1/"/>
    <ds:schemaRef ds:uri="31b830ef-a116-44e3-a960-b0b072e024a0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bd61123-b473-46bb-9246-a4b4eb9f5cf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3DFE741-B379-496E-BEE9-28EAAD5FE2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61123-b473-46bb-9246-a4b4eb9f5cf1"/>
    <ds:schemaRef ds:uri="31b830ef-a116-44e3-a960-b0b072e024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dt_it_dany1</Template>
  <TotalTime>8459</TotalTime>
  <Words>2821</Words>
  <Application>Microsoft Office PowerPoint</Application>
  <PresentationFormat>Widescreen</PresentationFormat>
  <Paragraphs>827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Cambria Math</vt:lpstr>
      <vt:lpstr>TeleNeo Office</vt:lpstr>
      <vt:lpstr>TeleNeo Office ExtraBold</vt:lpstr>
      <vt:lpstr>Times New Roman</vt:lpstr>
      <vt:lpstr>Trebuchet MS</vt:lpstr>
      <vt:lpstr>Telekom 2020 EN</vt:lpstr>
      <vt:lpstr>Trade news project</vt:lpstr>
      <vt:lpstr>Agenda</vt:lpstr>
      <vt:lpstr>Literature review</vt:lpstr>
      <vt:lpstr>Анализ текстов позволяет добавить новую информацию в предсказательную модель, чтобы значительно повысить качество</vt:lpstr>
      <vt:lpstr>Наше исследование сосредоточено на автоматической классификации типов событий в новостях</vt:lpstr>
      <vt:lpstr>Наше исследование – это валидация предложенного нами подхода к автоматической классификации новостей</vt:lpstr>
      <vt:lpstr>Methodology</vt:lpstr>
      <vt:lpstr>PowerPoint Presentation</vt:lpstr>
      <vt:lpstr>Выкачали 380 тысяч полных текстов новостей</vt:lpstr>
      <vt:lpstr>BERT предобучен, но его можно дообучить на свои данные</vt:lpstr>
      <vt:lpstr>BERT performs 0.8-0.9 precision for almost all event types </vt:lpstr>
      <vt:lpstr>Предсказали BERT’ом тип события для остальных новостей </vt:lpstr>
      <vt:lpstr>И агрегировали новости суммой по дням – сколько в день </vt:lpstr>
      <vt:lpstr>Обсудили создание новостных фичей. Остались цены и индикаторы </vt:lpstr>
      <vt:lpstr>Нормализация – процентная разница между двумя днями</vt:lpstr>
      <vt:lpstr>Мы взяли три технических индикатора </vt:lpstr>
      <vt:lpstr>Объединённые данные содержат всю нужную информацию </vt:lpstr>
      <vt:lpstr>Data for LSTM models</vt:lpstr>
      <vt:lpstr>Data for classical ML models</vt:lpstr>
      <vt:lpstr>12 моделей с новостями и без</vt:lpstr>
      <vt:lpstr>Метрики: 2 регрессионных, 3 классификационных, прибыльность </vt:lpstr>
      <vt:lpstr>Торговая стратегия – использование капитала по дням </vt:lpstr>
      <vt:lpstr>Торговая стратегия – использование капитала по дням </vt:lpstr>
      <vt:lpstr>Incorrectly predicted sign is penalized by our custom loss more than MAE</vt:lpstr>
      <vt:lpstr>Небольшой итог по методологии</vt:lpstr>
      <vt:lpstr>The scheme of notebooks from data collection to modelling</vt:lpstr>
      <vt:lpstr>Results</vt:lpstr>
      <vt:lpstr>PowerPoint Presentation</vt:lpstr>
      <vt:lpstr>PowerPoint Presentation</vt:lpstr>
      <vt:lpstr>PowerPoint Presentation</vt:lpstr>
      <vt:lpstr>Boosting predictions are not appropriate for classification metrics</vt:lpstr>
      <vt:lpstr>Why boosting shows higher profitability than LSTM model? </vt:lpstr>
      <vt:lpstr>PowerPoint Presentation</vt:lpstr>
      <vt:lpstr>Aggregate metrics of profit show a dominance of models with news features</vt:lpstr>
      <vt:lpstr>PowerPoint Presentation</vt:lpstr>
      <vt:lpstr>PowerPoint Presentation</vt:lpstr>
      <vt:lpstr>PowerPoint Presentation</vt:lpstr>
      <vt:lpstr>PowerPoint Presentation</vt:lpstr>
      <vt:lpstr>Conclusion</vt:lpstr>
      <vt:lpstr>Our research shows the dominance of models with proposed news features</vt:lpstr>
      <vt:lpstr>Ways to improve prediction</vt:lpstr>
      <vt:lpstr>PowerPoint Presentation</vt:lpstr>
      <vt:lpstr>PowerPoint Presentation</vt:lpstr>
    </vt:vector>
  </TitlesOfParts>
  <Company>Deutsche Telekom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 presentation</dc:title>
  <dc:creator>Daniil Kuznetsov</dc:creator>
  <dc:description>Optimized for Office 365</dc:description>
  <cp:lastModifiedBy>Daniil Kuznetsov</cp:lastModifiedBy>
  <cp:revision>151</cp:revision>
  <cp:lastPrinted>2020-08-27T09:01:38Z</cp:lastPrinted>
  <dcterms:created xsi:type="dcterms:W3CDTF">2021-02-17T12:23:28Z</dcterms:created>
  <dcterms:modified xsi:type="dcterms:W3CDTF">2021-07-02T10:23:28Z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</Properties>
</file>